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65" r:id="rId3"/>
    <p:sldId id="257" r:id="rId4"/>
    <p:sldId id="258" r:id="rId5"/>
    <p:sldId id="259" r:id="rId6"/>
    <p:sldId id="266" r:id="rId7"/>
    <p:sldId id="260" r:id="rId8"/>
    <p:sldId id="267" r:id="rId9"/>
    <p:sldId id="268" r:id="rId10"/>
    <p:sldId id="261" r:id="rId11"/>
    <p:sldId id="262" r:id="rId12"/>
    <p:sldId id="263" r:id="rId13"/>
  </p:sldIdLst>
  <p:sldSz cx="14630400" cy="8229600"/>
  <p:notesSz cx="8229600" cy="14630400"/>
  <p:embeddedFontLst>
    <p:embeddedFont>
      <p:font typeface="Fira Sans" panose="020B0503050000020004" pitchFamily="34" charset="0"/>
      <p:regular r:id="rId15"/>
      <p:bold r:id="rId16"/>
      <p:italic r:id="rId17"/>
      <p:boldItalic r:id="rId18"/>
    </p:embeddedFont>
    <p:embeddedFont>
      <p:font typeface="Inconsolata Bold" panose="020F0502020204030204" pitchFamily="34" charset="0"/>
      <p:bold r:id="rId19"/>
    </p:embeddedFont>
  </p:embeddedFontLst>
  <p:defaultTextStyle>
    <a:defPPr>
      <a:defRPr lang="en-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4CAF"/>
    <a:srgbClr val="241630"/>
    <a:srgbClr val="DBD1E6"/>
    <a:srgbClr val="DBD1E7"/>
    <a:srgbClr val="521B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636"/>
    <p:restoredTop sz="86434"/>
  </p:normalViewPr>
  <p:slideViewPr>
    <p:cSldViewPr snapToGrid="0" snapToObjects="1">
      <p:cViewPr varScale="1">
        <p:scale>
          <a:sx n="97" d="100"/>
          <a:sy n="97" d="100"/>
        </p:scale>
        <p:origin x="1208" y="19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8030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49677-EFC9-FC3C-45E2-78E48233CB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9E2B41-B902-AA2D-63BB-314D64B4BF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B2B319-6F26-8F66-536D-BF4FC1D5D83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7B1FF4-CFCE-78C2-453A-2186154F571A}"/>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482239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82EF9-60BD-BA08-1E0F-93052FF4DD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F6AA12-B183-7A83-90F9-120B831EA9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681488-C36D-2BC6-5820-2D1938AE2F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F3B1A9C-B247-A215-6757-71105F2310C9}"/>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776007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0B68C-4A6F-9418-2E28-36AE62923D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09BAF3-D1FB-DBE4-D2A2-04F5E358FB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244F25-E190-B195-3024-95CB8AB59BB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11032CB-88CD-A3F3-5711-E0B7CCCF09B5}"/>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693267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48CC6A-A236-83B5-443B-7C4DB94AB9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1AB9F8-98A2-76F1-7F97-7A94054900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19927E-AA03-35AF-7141-FBC5FF6483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07DAA95-38BA-4880-0532-ECF5BCE4CE07}"/>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471644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0"/>
            <a:ext cx="6112043" cy="8229600"/>
          </a:xfrm>
          <a:prstGeom prst="rect">
            <a:avLst/>
          </a:prstGeom>
        </p:spPr>
      </p:pic>
      <p:sp>
        <p:nvSpPr>
          <p:cNvPr id="3" name="Text 0"/>
          <p:cNvSpPr/>
          <p:nvPr/>
        </p:nvSpPr>
        <p:spPr>
          <a:xfrm>
            <a:off x="6280190" y="1902112"/>
            <a:ext cx="7171115" cy="1417558"/>
          </a:xfrm>
          <a:prstGeom prst="rect">
            <a:avLst/>
          </a:prstGeom>
          <a:noFill/>
          <a:ln/>
        </p:spPr>
        <p:txBody>
          <a:bodyPr wrap="square" lIns="0" tIns="0" rIns="0" bIns="0" rtlCol="0" anchor="t"/>
          <a:lstStyle/>
          <a:p>
            <a:pPr marL="0" indent="0" algn="l">
              <a:lnSpc>
                <a:spcPts val="5550"/>
              </a:lnSpc>
              <a:buNone/>
            </a:pPr>
            <a:r>
              <a:rPr lang="en-US" sz="6000" b="1" dirty="0">
                <a:solidFill>
                  <a:srgbClr val="F94CAF"/>
                </a:solidFill>
                <a:latin typeface="Inconsolata Bold" pitchFamily="34" charset="0"/>
                <a:ea typeface="Inconsolata Bold" pitchFamily="34" charset="-122"/>
                <a:cs typeface="Inconsolata Bold" pitchFamily="34" charset="-120"/>
              </a:rPr>
              <a:t>Sentiment-Managed Factor Portfolios</a:t>
            </a:r>
            <a:endParaRPr lang="en-US" sz="6000" dirty="0"/>
          </a:p>
        </p:txBody>
      </p:sp>
      <p:pic>
        <p:nvPicPr>
          <p:cNvPr id="10" name="Picture 9">
            <a:extLst>
              <a:ext uri="{FF2B5EF4-FFF2-40B4-BE49-F238E27FC236}">
                <a16:creationId xmlns:a16="http://schemas.microsoft.com/office/drawing/2014/main" id="{4A8FFAFF-D945-A097-A94C-3FC4F5C1AF8E}"/>
              </a:ext>
            </a:extLst>
          </p:cNvPr>
          <p:cNvPicPr>
            <a:picLocks noChangeAspect="1"/>
          </p:cNvPicPr>
          <p:nvPr/>
        </p:nvPicPr>
        <p:blipFill>
          <a:blip r:embed="rId4"/>
          <a:stretch>
            <a:fillRect/>
          </a:stretch>
        </p:blipFill>
        <p:spPr>
          <a:xfrm>
            <a:off x="12509500" y="7797800"/>
            <a:ext cx="2120900" cy="431800"/>
          </a:xfrm>
          <a:prstGeom prst="rect">
            <a:avLst/>
          </a:prstGeom>
        </p:spPr>
      </p:pic>
      <p:cxnSp>
        <p:nvCxnSpPr>
          <p:cNvPr id="12" name="Straight Connector 11">
            <a:extLst>
              <a:ext uri="{FF2B5EF4-FFF2-40B4-BE49-F238E27FC236}">
                <a16:creationId xmlns:a16="http://schemas.microsoft.com/office/drawing/2014/main" id="{92D205A5-6829-8A1B-038A-40399B7713F9}"/>
              </a:ext>
            </a:extLst>
          </p:cNvPr>
          <p:cNvCxnSpPr>
            <a:cxnSpLocks/>
          </p:cNvCxnSpPr>
          <p:nvPr/>
        </p:nvCxnSpPr>
        <p:spPr>
          <a:xfrm>
            <a:off x="6280190" y="3596396"/>
            <a:ext cx="7447842" cy="0"/>
          </a:xfrm>
          <a:prstGeom prst="line">
            <a:avLst/>
          </a:prstGeom>
          <a:ln w="19050">
            <a:solidFill>
              <a:srgbClr val="F94CAF"/>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0A2D852-F736-B6ED-72D3-35F745889E40}"/>
              </a:ext>
            </a:extLst>
          </p:cNvPr>
          <p:cNvSpPr txBox="1"/>
          <p:nvPr/>
        </p:nvSpPr>
        <p:spPr>
          <a:xfrm>
            <a:off x="6254750" y="3873123"/>
            <a:ext cx="7315200" cy="369332"/>
          </a:xfrm>
          <a:prstGeom prst="rect">
            <a:avLst/>
          </a:prstGeom>
          <a:noFill/>
        </p:spPr>
        <p:txBody>
          <a:bodyPr wrap="square">
            <a:spAutoFit/>
          </a:bodyPr>
          <a:lstStyle/>
          <a:p>
            <a:r>
              <a:rPr lang="en-US" dirty="0">
                <a:solidFill>
                  <a:srgbClr val="F94CAF"/>
                </a:solidFill>
                <a:latin typeface="Fira Sans" pitchFamily="34" charset="0"/>
              </a:rPr>
              <a:t>Dissertation by Aleksandr Mikhailov</a:t>
            </a:r>
            <a:endParaRPr lang="en-FR" dirty="0">
              <a:solidFill>
                <a:srgbClr val="F94CAF"/>
              </a:solidFill>
            </a:endParaRPr>
          </a:p>
        </p:txBody>
      </p:sp>
      <p:pic>
        <p:nvPicPr>
          <p:cNvPr id="16" name="Picture 15">
            <a:extLst>
              <a:ext uri="{FF2B5EF4-FFF2-40B4-BE49-F238E27FC236}">
                <a16:creationId xmlns:a16="http://schemas.microsoft.com/office/drawing/2014/main" id="{2D73438F-CC88-81D1-4C01-6B637028C398}"/>
              </a:ext>
            </a:extLst>
          </p:cNvPr>
          <p:cNvPicPr>
            <a:picLocks noChangeAspect="1"/>
          </p:cNvPicPr>
          <p:nvPr/>
        </p:nvPicPr>
        <p:blipFill>
          <a:blip r:embed="rId5"/>
          <a:srcRect l="10641" t="13873" r="65595" b="50000"/>
          <a:stretch>
            <a:fillRect/>
          </a:stretch>
        </p:blipFill>
        <p:spPr>
          <a:xfrm>
            <a:off x="11621776" y="4616074"/>
            <a:ext cx="2219510" cy="2219510"/>
          </a:xfrm>
          <a:custGeom>
            <a:avLst/>
            <a:gdLst>
              <a:gd name="connsiteX0" fmla="*/ 923544 w 1847088"/>
              <a:gd name="connsiteY0" fmla="*/ 0 h 1847088"/>
              <a:gd name="connsiteX1" fmla="*/ 1847088 w 1847088"/>
              <a:gd name="connsiteY1" fmla="*/ 923544 h 1847088"/>
              <a:gd name="connsiteX2" fmla="*/ 923544 w 1847088"/>
              <a:gd name="connsiteY2" fmla="*/ 1847088 h 1847088"/>
              <a:gd name="connsiteX3" fmla="*/ 0 w 1847088"/>
              <a:gd name="connsiteY3" fmla="*/ 923544 h 1847088"/>
              <a:gd name="connsiteX4" fmla="*/ 923544 w 1847088"/>
              <a:gd name="connsiteY4" fmla="*/ 0 h 1847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8" h="1847088">
                <a:moveTo>
                  <a:pt x="923544" y="0"/>
                </a:moveTo>
                <a:cubicBezTo>
                  <a:pt x="1433603" y="0"/>
                  <a:pt x="1847088" y="413485"/>
                  <a:pt x="1847088" y="923544"/>
                </a:cubicBezTo>
                <a:cubicBezTo>
                  <a:pt x="1847088" y="1433603"/>
                  <a:pt x="1433603" y="1847088"/>
                  <a:pt x="923544" y="1847088"/>
                </a:cubicBezTo>
                <a:cubicBezTo>
                  <a:pt x="413485" y="1847088"/>
                  <a:pt x="0" y="1433603"/>
                  <a:pt x="0" y="923544"/>
                </a:cubicBezTo>
                <a:cubicBezTo>
                  <a:pt x="0" y="413485"/>
                  <a:pt x="413485" y="0"/>
                  <a:pt x="923544" y="0"/>
                </a:cubicBezTo>
                <a:close/>
              </a:path>
            </a:pathLst>
          </a:custGeom>
        </p:spPr>
      </p:pic>
      <p:pic>
        <p:nvPicPr>
          <p:cNvPr id="17" name="Picture 16">
            <a:extLst>
              <a:ext uri="{FF2B5EF4-FFF2-40B4-BE49-F238E27FC236}">
                <a16:creationId xmlns:a16="http://schemas.microsoft.com/office/drawing/2014/main" id="{0F7DEF44-5D65-39CC-21F3-94607B4C0931}"/>
              </a:ext>
            </a:extLst>
          </p:cNvPr>
          <p:cNvPicPr>
            <a:picLocks noChangeAspect="1"/>
          </p:cNvPicPr>
          <p:nvPr/>
        </p:nvPicPr>
        <p:blipFill>
          <a:blip r:embed="rId5"/>
          <a:srcRect l="64865" t="14598" r="11370" b="49275"/>
          <a:stretch>
            <a:fillRect/>
          </a:stretch>
        </p:blipFill>
        <p:spPr>
          <a:xfrm>
            <a:off x="6393444" y="4638092"/>
            <a:ext cx="2219510" cy="2219510"/>
          </a:xfrm>
          <a:custGeom>
            <a:avLst/>
            <a:gdLst>
              <a:gd name="connsiteX0" fmla="*/ 923544 w 1847088"/>
              <a:gd name="connsiteY0" fmla="*/ 0 h 1847088"/>
              <a:gd name="connsiteX1" fmla="*/ 1847088 w 1847088"/>
              <a:gd name="connsiteY1" fmla="*/ 923544 h 1847088"/>
              <a:gd name="connsiteX2" fmla="*/ 923544 w 1847088"/>
              <a:gd name="connsiteY2" fmla="*/ 1847088 h 1847088"/>
              <a:gd name="connsiteX3" fmla="*/ 0 w 1847088"/>
              <a:gd name="connsiteY3" fmla="*/ 923544 h 1847088"/>
              <a:gd name="connsiteX4" fmla="*/ 923544 w 1847088"/>
              <a:gd name="connsiteY4" fmla="*/ 0 h 1847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8" h="1847088">
                <a:moveTo>
                  <a:pt x="923544" y="0"/>
                </a:moveTo>
                <a:cubicBezTo>
                  <a:pt x="1433603" y="0"/>
                  <a:pt x="1847088" y="413485"/>
                  <a:pt x="1847088" y="923544"/>
                </a:cubicBezTo>
                <a:cubicBezTo>
                  <a:pt x="1847088" y="1433603"/>
                  <a:pt x="1433603" y="1847088"/>
                  <a:pt x="923544" y="1847088"/>
                </a:cubicBezTo>
                <a:cubicBezTo>
                  <a:pt x="413485" y="1847088"/>
                  <a:pt x="0" y="1433603"/>
                  <a:pt x="0" y="923544"/>
                </a:cubicBezTo>
                <a:cubicBezTo>
                  <a:pt x="0" y="413485"/>
                  <a:pt x="413485" y="0"/>
                  <a:pt x="923544" y="0"/>
                </a:cubicBezTo>
                <a:close/>
              </a:path>
            </a:pathLst>
          </a:custGeom>
        </p:spPr>
      </p:pic>
      <p:pic>
        <p:nvPicPr>
          <p:cNvPr id="18" name="Picture 17">
            <a:extLst>
              <a:ext uri="{FF2B5EF4-FFF2-40B4-BE49-F238E27FC236}">
                <a16:creationId xmlns:a16="http://schemas.microsoft.com/office/drawing/2014/main" id="{565F728B-7F17-DDDB-65E0-52D102CEDE18}"/>
              </a:ext>
            </a:extLst>
          </p:cNvPr>
          <p:cNvPicPr>
            <a:picLocks noChangeAspect="1"/>
          </p:cNvPicPr>
          <p:nvPr/>
        </p:nvPicPr>
        <p:blipFill>
          <a:blip r:embed="rId5"/>
          <a:srcRect l="35722" t="57020" r="35722"/>
          <a:stretch>
            <a:fillRect/>
          </a:stretch>
        </p:blipFill>
        <p:spPr>
          <a:xfrm>
            <a:off x="9007610" y="4638092"/>
            <a:ext cx="2219510" cy="2197492"/>
          </a:xfrm>
          <a:custGeom>
            <a:avLst/>
            <a:gdLst>
              <a:gd name="connsiteX0" fmla="*/ 1109755 w 2219510"/>
              <a:gd name="connsiteY0" fmla="*/ 0 h 2197492"/>
              <a:gd name="connsiteX1" fmla="*/ 2219510 w 2219510"/>
              <a:gd name="connsiteY1" fmla="*/ 1109755 h 2197492"/>
              <a:gd name="connsiteX2" fmla="*/ 1333409 w 2219510"/>
              <a:gd name="connsiteY2" fmla="*/ 2196964 h 2197492"/>
              <a:gd name="connsiteX3" fmla="*/ 1329948 w 2219510"/>
              <a:gd name="connsiteY3" fmla="*/ 2197492 h 2197492"/>
              <a:gd name="connsiteX4" fmla="*/ 889562 w 2219510"/>
              <a:gd name="connsiteY4" fmla="*/ 2197492 h 2197492"/>
              <a:gd name="connsiteX5" fmla="*/ 886101 w 2219510"/>
              <a:gd name="connsiteY5" fmla="*/ 2196964 h 2197492"/>
              <a:gd name="connsiteX6" fmla="*/ 0 w 2219510"/>
              <a:gd name="connsiteY6" fmla="*/ 1109755 h 2197492"/>
              <a:gd name="connsiteX7" fmla="*/ 1109755 w 2219510"/>
              <a:gd name="connsiteY7" fmla="*/ 0 h 219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9510" h="2197492">
                <a:moveTo>
                  <a:pt x="1109755" y="0"/>
                </a:moveTo>
                <a:cubicBezTo>
                  <a:pt x="1722656" y="0"/>
                  <a:pt x="2219510" y="496854"/>
                  <a:pt x="2219510" y="1109755"/>
                </a:cubicBezTo>
                <a:cubicBezTo>
                  <a:pt x="2219510" y="1646043"/>
                  <a:pt x="1839106" y="2093483"/>
                  <a:pt x="1333409" y="2196964"/>
                </a:cubicBezTo>
                <a:lnTo>
                  <a:pt x="1329948" y="2197492"/>
                </a:lnTo>
                <a:lnTo>
                  <a:pt x="889562" y="2197492"/>
                </a:lnTo>
                <a:lnTo>
                  <a:pt x="886101" y="2196964"/>
                </a:lnTo>
                <a:cubicBezTo>
                  <a:pt x="380404" y="2093483"/>
                  <a:pt x="0" y="1646043"/>
                  <a:pt x="0" y="1109755"/>
                </a:cubicBezTo>
                <a:cubicBezTo>
                  <a:pt x="0" y="496854"/>
                  <a:pt x="496854" y="0"/>
                  <a:pt x="1109755" y="0"/>
                </a:cubicBezTo>
                <a:close/>
              </a:path>
            </a:pathLst>
          </a:cu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343614" y="540067"/>
            <a:ext cx="11334580" cy="388383"/>
          </a:xfrm>
          <a:prstGeom prst="rect">
            <a:avLst/>
          </a:prstGeom>
          <a:noFill/>
          <a:ln/>
        </p:spPr>
        <p:txBody>
          <a:bodyPr wrap="none" lIns="0" tIns="0" rIns="0" bIns="0" rtlCol="0" anchor="t"/>
          <a:lstStyle/>
          <a:p>
            <a:pPr marL="0" indent="0" algn="l">
              <a:lnSpc>
                <a:spcPts val="3050"/>
              </a:lnSpc>
              <a:buNone/>
            </a:pPr>
            <a:r>
              <a:rPr lang="en-US" sz="4400" b="1" dirty="0">
                <a:solidFill>
                  <a:srgbClr val="F94CAF"/>
                </a:solidFill>
                <a:latin typeface="Inconsolata Bold" pitchFamily="34" charset="0"/>
                <a:ea typeface="Inconsolata Bold" pitchFamily="34" charset="-122"/>
                <a:cs typeface="Inconsolata Bold" pitchFamily="34" charset="-120"/>
              </a:rPr>
              <a:t>Empirical Findings: Factor Performance</a:t>
            </a:r>
            <a:endParaRPr lang="en-US" sz="4400" dirty="0"/>
          </a:p>
        </p:txBody>
      </p:sp>
      <p:sp>
        <p:nvSpPr>
          <p:cNvPr id="16" name="Text 13"/>
          <p:cNvSpPr/>
          <p:nvPr/>
        </p:nvSpPr>
        <p:spPr>
          <a:xfrm>
            <a:off x="735996" y="1182194"/>
            <a:ext cx="12586465" cy="630542"/>
          </a:xfrm>
          <a:prstGeom prst="rect">
            <a:avLst/>
          </a:prstGeom>
          <a:noFill/>
          <a:ln/>
        </p:spPr>
        <p:txBody>
          <a:bodyPr wrap="square" lIns="0" tIns="0" rIns="0" bIns="0" rtlCol="0" anchor="t"/>
          <a:lstStyle/>
          <a:p>
            <a:pPr marL="0" indent="0" algn="l">
              <a:lnSpc>
                <a:spcPts val="1550"/>
              </a:lnSpc>
              <a:buNone/>
            </a:pPr>
            <a:r>
              <a:rPr lang="en-US" sz="1600" dirty="0">
                <a:solidFill>
                  <a:srgbClr val="DAD1E6"/>
                </a:solidFill>
                <a:latin typeface="Fira Sans" pitchFamily="34" charset="0"/>
                <a:ea typeface="Fira Sans" pitchFamily="34" charset="-122"/>
                <a:cs typeface="Fira Sans" pitchFamily="34" charset="-120"/>
              </a:rPr>
              <a:t>The results indicate that both volatility management and sentiment management improve the risk-adjusted performance of most factors. For the market factor (MKT), the Sharpe Ratio increases from 0.50 to 0.71 with volatility management and to 0.65 with EPU management.</a:t>
            </a:r>
            <a:endParaRPr lang="en-US" sz="1600" dirty="0"/>
          </a:p>
        </p:txBody>
      </p:sp>
      <p:sp>
        <p:nvSpPr>
          <p:cNvPr id="17" name="Text 14"/>
          <p:cNvSpPr/>
          <p:nvPr/>
        </p:nvSpPr>
        <p:spPr>
          <a:xfrm>
            <a:off x="735996" y="2009009"/>
            <a:ext cx="12586465" cy="397669"/>
          </a:xfrm>
          <a:prstGeom prst="rect">
            <a:avLst/>
          </a:prstGeom>
          <a:noFill/>
          <a:ln/>
        </p:spPr>
        <p:txBody>
          <a:bodyPr wrap="square" lIns="0" tIns="0" rIns="0" bIns="0" rtlCol="0" anchor="t"/>
          <a:lstStyle/>
          <a:p>
            <a:pPr marL="0" indent="0" algn="l">
              <a:lnSpc>
                <a:spcPts val="1550"/>
              </a:lnSpc>
              <a:buNone/>
            </a:pPr>
            <a:r>
              <a:rPr lang="en-US" sz="1600" dirty="0">
                <a:solidFill>
                  <a:srgbClr val="DAD1E6"/>
                </a:solidFill>
                <a:latin typeface="Fira Sans" pitchFamily="34" charset="0"/>
              </a:rPr>
              <a:t>Sentiment-managed factors appear to be more stable than volatility-managed factors. This is clearly indicated by SMB and CMA factors</a:t>
            </a:r>
            <a:endParaRPr lang="en-US" sz="1600" dirty="0"/>
          </a:p>
        </p:txBody>
      </p:sp>
      <p:pic>
        <p:nvPicPr>
          <p:cNvPr id="18" name="Picture 17">
            <a:extLst>
              <a:ext uri="{FF2B5EF4-FFF2-40B4-BE49-F238E27FC236}">
                <a16:creationId xmlns:a16="http://schemas.microsoft.com/office/drawing/2014/main" id="{FE14A876-57F4-1924-D005-BD8593220042}"/>
              </a:ext>
            </a:extLst>
          </p:cNvPr>
          <p:cNvPicPr>
            <a:picLocks noChangeAspect="1"/>
          </p:cNvPicPr>
          <p:nvPr/>
        </p:nvPicPr>
        <p:blipFill>
          <a:blip r:embed="rId3"/>
          <a:stretch>
            <a:fillRect/>
          </a:stretch>
        </p:blipFill>
        <p:spPr>
          <a:xfrm>
            <a:off x="12874752" y="7689533"/>
            <a:ext cx="1755648" cy="527875"/>
          </a:xfrm>
          <a:prstGeom prst="rect">
            <a:avLst/>
          </a:prstGeom>
        </p:spPr>
      </p:pic>
      <p:pic>
        <p:nvPicPr>
          <p:cNvPr id="19" name="Picture 18">
            <a:extLst>
              <a:ext uri="{FF2B5EF4-FFF2-40B4-BE49-F238E27FC236}">
                <a16:creationId xmlns:a16="http://schemas.microsoft.com/office/drawing/2014/main" id="{75B876A1-761A-C1AA-9DA0-C95CAB15F987}"/>
              </a:ext>
            </a:extLst>
          </p:cNvPr>
          <p:cNvPicPr>
            <a:picLocks noChangeAspect="1"/>
          </p:cNvPicPr>
          <p:nvPr/>
        </p:nvPicPr>
        <p:blipFill rotWithShape="1">
          <a:blip r:embed="rId4"/>
          <a:srcRect l="1279" t="658" r="-1279" b="9256"/>
          <a:stretch/>
        </p:blipFill>
        <p:spPr>
          <a:xfrm>
            <a:off x="2613149" y="2602951"/>
            <a:ext cx="10048243" cy="508658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24733" y="731044"/>
            <a:ext cx="6210776" cy="647105"/>
          </a:xfrm>
          <a:prstGeom prst="rect">
            <a:avLst/>
          </a:prstGeom>
          <a:noFill/>
          <a:ln/>
        </p:spPr>
        <p:txBody>
          <a:bodyPr wrap="none" lIns="0" tIns="0" rIns="0" bIns="0" rtlCol="0" anchor="t"/>
          <a:lstStyle/>
          <a:p>
            <a:pPr marL="0" indent="0" algn="l">
              <a:lnSpc>
                <a:spcPts val="5050"/>
              </a:lnSpc>
              <a:buNone/>
            </a:pPr>
            <a:r>
              <a:rPr lang="en-US" sz="4050" b="1" dirty="0">
                <a:solidFill>
                  <a:srgbClr val="F94CAF"/>
                </a:solidFill>
                <a:latin typeface="Inconsolata Bold" pitchFamily="34" charset="0"/>
                <a:ea typeface="Inconsolata Bold" pitchFamily="34" charset="-122"/>
                <a:cs typeface="Inconsolata Bold" pitchFamily="34" charset="-120"/>
              </a:rPr>
              <a:t>Statistical Significance</a:t>
            </a:r>
            <a:endParaRPr lang="en-US" sz="4050" dirty="0"/>
          </a:p>
        </p:txBody>
      </p:sp>
      <p:sp>
        <p:nvSpPr>
          <p:cNvPr id="3" name="Shape 1"/>
          <p:cNvSpPr/>
          <p:nvPr/>
        </p:nvSpPr>
        <p:spPr>
          <a:xfrm>
            <a:off x="724733" y="1792248"/>
            <a:ext cx="13180933" cy="3584258"/>
          </a:xfrm>
          <a:prstGeom prst="roundRect">
            <a:avLst>
              <a:gd name="adj" fmla="val 867"/>
            </a:avLst>
          </a:prstGeom>
          <a:noFill/>
          <a:ln w="7620">
            <a:solidFill>
              <a:srgbClr val="FFFFFF">
                <a:alpha val="24000"/>
              </a:srgbClr>
            </a:solidFill>
            <a:prstDash val="solid"/>
          </a:ln>
        </p:spPr>
      </p:sp>
      <p:sp>
        <p:nvSpPr>
          <p:cNvPr id="4" name="Shape 2"/>
          <p:cNvSpPr/>
          <p:nvPr/>
        </p:nvSpPr>
        <p:spPr>
          <a:xfrm>
            <a:off x="732353" y="1799868"/>
            <a:ext cx="13165693" cy="594836"/>
          </a:xfrm>
          <a:prstGeom prst="rect">
            <a:avLst/>
          </a:prstGeom>
          <a:solidFill>
            <a:srgbClr val="FFFFFF">
              <a:alpha val="4000"/>
            </a:srgbClr>
          </a:solidFill>
          <a:ln/>
        </p:spPr>
      </p:sp>
      <p:sp>
        <p:nvSpPr>
          <p:cNvPr id="5" name="Text 3"/>
          <p:cNvSpPr/>
          <p:nvPr/>
        </p:nvSpPr>
        <p:spPr>
          <a:xfrm>
            <a:off x="939760" y="1931670"/>
            <a:ext cx="2215158" cy="331232"/>
          </a:xfrm>
          <a:prstGeom prst="rect">
            <a:avLst/>
          </a:prstGeom>
          <a:noFill/>
          <a:ln/>
        </p:spPr>
        <p:txBody>
          <a:bodyPr wrap="none" lIns="0" tIns="0" rIns="0" bIns="0" rtlCol="0" anchor="t"/>
          <a:lstStyle/>
          <a:p>
            <a:pPr marL="0" indent="0" algn="l">
              <a:lnSpc>
                <a:spcPts val="2600"/>
              </a:lnSpc>
              <a:buNone/>
            </a:pPr>
            <a:r>
              <a:rPr lang="en-US" sz="1600" dirty="0">
                <a:solidFill>
                  <a:srgbClr val="DAD1E6"/>
                </a:solidFill>
                <a:latin typeface="Fira Sans" pitchFamily="34" charset="0"/>
                <a:ea typeface="Fira Sans" pitchFamily="34" charset="-122"/>
                <a:cs typeface="Fira Sans" pitchFamily="34" charset="-120"/>
              </a:rPr>
              <a:t>Factor</a:t>
            </a:r>
            <a:endParaRPr lang="en-US" sz="1600" dirty="0"/>
          </a:p>
        </p:txBody>
      </p:sp>
      <p:sp>
        <p:nvSpPr>
          <p:cNvPr id="6" name="Text 4"/>
          <p:cNvSpPr/>
          <p:nvPr/>
        </p:nvSpPr>
        <p:spPr>
          <a:xfrm>
            <a:off x="3576637" y="1931670"/>
            <a:ext cx="2211348" cy="331232"/>
          </a:xfrm>
          <a:prstGeom prst="rect">
            <a:avLst/>
          </a:prstGeom>
          <a:noFill/>
          <a:ln/>
        </p:spPr>
        <p:txBody>
          <a:bodyPr wrap="none" lIns="0" tIns="0" rIns="0" bIns="0" rtlCol="0" anchor="t"/>
          <a:lstStyle/>
          <a:p>
            <a:pPr marL="0" indent="0" algn="l">
              <a:lnSpc>
                <a:spcPts val="2600"/>
              </a:lnSpc>
              <a:buNone/>
            </a:pPr>
            <a:r>
              <a:rPr lang="en-US" sz="1600" dirty="0">
                <a:solidFill>
                  <a:srgbClr val="DAD1E6"/>
                </a:solidFill>
                <a:latin typeface="Fira Sans" pitchFamily="34" charset="0"/>
                <a:ea typeface="Fira Sans" pitchFamily="34" charset="-122"/>
                <a:cs typeface="Fira Sans" pitchFamily="34" charset="-120"/>
              </a:rPr>
              <a:t>SR (EPU-Managed)</a:t>
            </a:r>
            <a:endParaRPr lang="en-US" sz="1600" dirty="0"/>
          </a:p>
        </p:txBody>
      </p:sp>
      <p:sp>
        <p:nvSpPr>
          <p:cNvPr id="7" name="Text 5"/>
          <p:cNvSpPr/>
          <p:nvPr/>
        </p:nvSpPr>
        <p:spPr>
          <a:xfrm>
            <a:off x="6209705" y="1931670"/>
            <a:ext cx="2211348" cy="331232"/>
          </a:xfrm>
          <a:prstGeom prst="rect">
            <a:avLst/>
          </a:prstGeom>
          <a:noFill/>
          <a:ln/>
        </p:spPr>
        <p:txBody>
          <a:bodyPr wrap="none" lIns="0" tIns="0" rIns="0" bIns="0" rtlCol="0" anchor="t"/>
          <a:lstStyle/>
          <a:p>
            <a:pPr marL="0" indent="0" algn="l">
              <a:lnSpc>
                <a:spcPts val="2600"/>
              </a:lnSpc>
              <a:buNone/>
            </a:pPr>
            <a:r>
              <a:rPr lang="en-US" sz="1600" dirty="0">
                <a:solidFill>
                  <a:srgbClr val="DAD1E6"/>
                </a:solidFill>
                <a:latin typeface="Fira Sans" pitchFamily="34" charset="0"/>
                <a:ea typeface="Fira Sans" pitchFamily="34" charset="-122"/>
                <a:cs typeface="Fira Sans" pitchFamily="34" charset="-120"/>
              </a:rPr>
              <a:t>p-value</a:t>
            </a:r>
            <a:endParaRPr lang="en-US" sz="1600" dirty="0"/>
          </a:p>
        </p:txBody>
      </p:sp>
      <p:sp>
        <p:nvSpPr>
          <p:cNvPr id="8" name="Text 6"/>
          <p:cNvSpPr/>
          <p:nvPr/>
        </p:nvSpPr>
        <p:spPr>
          <a:xfrm>
            <a:off x="8842772" y="1931670"/>
            <a:ext cx="2211348" cy="331232"/>
          </a:xfrm>
          <a:prstGeom prst="rect">
            <a:avLst/>
          </a:prstGeom>
          <a:noFill/>
          <a:ln/>
        </p:spPr>
        <p:txBody>
          <a:bodyPr wrap="none" lIns="0" tIns="0" rIns="0" bIns="0" rtlCol="0" anchor="t"/>
          <a:lstStyle/>
          <a:p>
            <a:pPr marL="0" indent="0" algn="l">
              <a:lnSpc>
                <a:spcPts val="2600"/>
              </a:lnSpc>
              <a:buNone/>
            </a:pPr>
            <a:r>
              <a:rPr lang="en-US" sz="1600" dirty="0">
                <a:solidFill>
                  <a:srgbClr val="DAD1E6"/>
                </a:solidFill>
                <a:latin typeface="Fira Sans" pitchFamily="34" charset="0"/>
                <a:ea typeface="Fira Sans" pitchFamily="34" charset="-122"/>
                <a:cs typeface="Fira Sans" pitchFamily="34" charset="-120"/>
              </a:rPr>
              <a:t>SR (Volatility-Managed)</a:t>
            </a:r>
            <a:endParaRPr lang="en-US" sz="1600" dirty="0"/>
          </a:p>
        </p:txBody>
      </p:sp>
      <p:sp>
        <p:nvSpPr>
          <p:cNvPr id="9" name="Text 7"/>
          <p:cNvSpPr/>
          <p:nvPr/>
        </p:nvSpPr>
        <p:spPr>
          <a:xfrm>
            <a:off x="11475839" y="1931670"/>
            <a:ext cx="2215158" cy="331232"/>
          </a:xfrm>
          <a:prstGeom prst="rect">
            <a:avLst/>
          </a:prstGeom>
          <a:noFill/>
          <a:ln/>
        </p:spPr>
        <p:txBody>
          <a:bodyPr wrap="none" lIns="0" tIns="0" rIns="0" bIns="0" rtlCol="0" anchor="t"/>
          <a:lstStyle/>
          <a:p>
            <a:pPr marL="0" indent="0" algn="l">
              <a:lnSpc>
                <a:spcPts val="2600"/>
              </a:lnSpc>
              <a:buNone/>
            </a:pPr>
            <a:r>
              <a:rPr lang="en-US" sz="1600" dirty="0">
                <a:solidFill>
                  <a:srgbClr val="DAD1E6"/>
                </a:solidFill>
                <a:latin typeface="Fira Sans" pitchFamily="34" charset="0"/>
                <a:ea typeface="Fira Sans" pitchFamily="34" charset="-122"/>
                <a:cs typeface="Fira Sans" pitchFamily="34" charset="-120"/>
              </a:rPr>
              <a:t>p-value</a:t>
            </a:r>
            <a:endParaRPr lang="en-US" sz="1600" dirty="0"/>
          </a:p>
        </p:txBody>
      </p:sp>
      <p:sp>
        <p:nvSpPr>
          <p:cNvPr id="10" name="Shape 8"/>
          <p:cNvSpPr/>
          <p:nvPr/>
        </p:nvSpPr>
        <p:spPr>
          <a:xfrm>
            <a:off x="732353" y="2394704"/>
            <a:ext cx="13165693" cy="594836"/>
          </a:xfrm>
          <a:prstGeom prst="rect">
            <a:avLst/>
          </a:prstGeom>
          <a:solidFill>
            <a:srgbClr val="000000">
              <a:alpha val="4000"/>
            </a:srgbClr>
          </a:solidFill>
          <a:ln/>
        </p:spPr>
      </p:sp>
      <p:sp>
        <p:nvSpPr>
          <p:cNvPr id="11" name="Text 9"/>
          <p:cNvSpPr/>
          <p:nvPr/>
        </p:nvSpPr>
        <p:spPr>
          <a:xfrm>
            <a:off x="939760" y="2526506"/>
            <a:ext cx="2215158" cy="331232"/>
          </a:xfrm>
          <a:prstGeom prst="rect">
            <a:avLst/>
          </a:prstGeom>
          <a:noFill/>
          <a:ln/>
        </p:spPr>
        <p:txBody>
          <a:bodyPr wrap="none" lIns="0" tIns="0" rIns="0" bIns="0" rtlCol="0" anchor="t"/>
          <a:lstStyle/>
          <a:p>
            <a:pPr marL="0" indent="0" algn="l">
              <a:lnSpc>
                <a:spcPts val="2600"/>
              </a:lnSpc>
              <a:buNone/>
            </a:pPr>
            <a:r>
              <a:rPr lang="en-US" sz="1600" dirty="0">
                <a:solidFill>
                  <a:srgbClr val="DAD1E6"/>
                </a:solidFill>
                <a:latin typeface="Fira Sans" pitchFamily="34" charset="0"/>
                <a:ea typeface="Fira Sans" pitchFamily="34" charset="-122"/>
                <a:cs typeface="Fira Sans" pitchFamily="34" charset="-120"/>
              </a:rPr>
              <a:t>MKT</a:t>
            </a:r>
            <a:endParaRPr lang="en-US" sz="1600" dirty="0"/>
          </a:p>
        </p:txBody>
      </p:sp>
      <p:sp>
        <p:nvSpPr>
          <p:cNvPr id="12" name="Text 10"/>
          <p:cNvSpPr/>
          <p:nvPr/>
        </p:nvSpPr>
        <p:spPr>
          <a:xfrm>
            <a:off x="3576637" y="2526506"/>
            <a:ext cx="2211348" cy="331232"/>
          </a:xfrm>
          <a:prstGeom prst="rect">
            <a:avLst/>
          </a:prstGeom>
          <a:noFill/>
          <a:ln/>
        </p:spPr>
        <p:txBody>
          <a:bodyPr wrap="none" lIns="0" tIns="0" rIns="0" bIns="0" rtlCol="0" anchor="t"/>
          <a:lstStyle/>
          <a:p>
            <a:pPr marL="0" indent="0" algn="l">
              <a:lnSpc>
                <a:spcPts val="2600"/>
              </a:lnSpc>
              <a:buNone/>
            </a:pPr>
            <a:r>
              <a:rPr lang="en-US" sz="1600" dirty="0">
                <a:solidFill>
                  <a:srgbClr val="DAD1E6"/>
                </a:solidFill>
                <a:latin typeface="Fira Sans" pitchFamily="34" charset="0"/>
                <a:ea typeface="Fira Sans" pitchFamily="34" charset="-122"/>
                <a:cs typeface="Fira Sans" pitchFamily="34" charset="-120"/>
              </a:rPr>
              <a:t>0.59</a:t>
            </a:r>
            <a:endParaRPr lang="en-US" sz="1600" dirty="0"/>
          </a:p>
        </p:txBody>
      </p:sp>
      <p:sp>
        <p:nvSpPr>
          <p:cNvPr id="13" name="Text 11"/>
          <p:cNvSpPr/>
          <p:nvPr/>
        </p:nvSpPr>
        <p:spPr>
          <a:xfrm>
            <a:off x="6209705" y="2526506"/>
            <a:ext cx="2211348" cy="331232"/>
          </a:xfrm>
          <a:prstGeom prst="rect">
            <a:avLst/>
          </a:prstGeom>
          <a:noFill/>
          <a:ln/>
        </p:spPr>
        <p:txBody>
          <a:bodyPr wrap="none" lIns="0" tIns="0" rIns="0" bIns="0" rtlCol="0" anchor="t"/>
          <a:lstStyle/>
          <a:p>
            <a:pPr marL="0" indent="0" algn="l">
              <a:lnSpc>
                <a:spcPts val="2600"/>
              </a:lnSpc>
              <a:buNone/>
            </a:pPr>
            <a:r>
              <a:rPr lang="en-US" sz="1600" dirty="0">
                <a:solidFill>
                  <a:srgbClr val="DAD1E6"/>
                </a:solidFill>
                <a:latin typeface="Fira Sans" pitchFamily="34" charset="0"/>
                <a:ea typeface="Fira Sans" pitchFamily="34" charset="-122"/>
                <a:cs typeface="Fira Sans" pitchFamily="34" charset="-120"/>
              </a:rPr>
              <a:t>0.09 (*)</a:t>
            </a:r>
            <a:endParaRPr lang="en-US" sz="1600" dirty="0"/>
          </a:p>
        </p:txBody>
      </p:sp>
      <p:sp>
        <p:nvSpPr>
          <p:cNvPr id="14" name="Text 12"/>
          <p:cNvSpPr/>
          <p:nvPr/>
        </p:nvSpPr>
        <p:spPr>
          <a:xfrm>
            <a:off x="8842772" y="2526506"/>
            <a:ext cx="2211348" cy="331232"/>
          </a:xfrm>
          <a:prstGeom prst="rect">
            <a:avLst/>
          </a:prstGeom>
          <a:noFill/>
          <a:ln/>
        </p:spPr>
        <p:txBody>
          <a:bodyPr wrap="none" lIns="0" tIns="0" rIns="0" bIns="0" rtlCol="0" anchor="t"/>
          <a:lstStyle/>
          <a:p>
            <a:pPr marL="0" indent="0" algn="l">
              <a:lnSpc>
                <a:spcPts val="2600"/>
              </a:lnSpc>
              <a:buNone/>
            </a:pPr>
            <a:r>
              <a:rPr lang="en-US" sz="1600" dirty="0">
                <a:solidFill>
                  <a:srgbClr val="DAD1E6"/>
                </a:solidFill>
                <a:latin typeface="Fira Sans" pitchFamily="34" charset="0"/>
                <a:ea typeface="Fira Sans" pitchFamily="34" charset="-122"/>
                <a:cs typeface="Fira Sans" pitchFamily="34" charset="-120"/>
              </a:rPr>
              <a:t>1.69</a:t>
            </a:r>
            <a:endParaRPr lang="en-US" sz="1600" dirty="0"/>
          </a:p>
        </p:txBody>
      </p:sp>
      <p:sp>
        <p:nvSpPr>
          <p:cNvPr id="15" name="Text 13"/>
          <p:cNvSpPr/>
          <p:nvPr/>
        </p:nvSpPr>
        <p:spPr>
          <a:xfrm>
            <a:off x="11475839" y="2526506"/>
            <a:ext cx="2215158" cy="331232"/>
          </a:xfrm>
          <a:prstGeom prst="rect">
            <a:avLst/>
          </a:prstGeom>
          <a:noFill/>
          <a:ln/>
        </p:spPr>
        <p:txBody>
          <a:bodyPr wrap="none" lIns="0" tIns="0" rIns="0" bIns="0" rtlCol="0" anchor="t"/>
          <a:lstStyle/>
          <a:p>
            <a:pPr marL="0" indent="0" algn="l">
              <a:lnSpc>
                <a:spcPts val="2600"/>
              </a:lnSpc>
              <a:buNone/>
            </a:pPr>
            <a:r>
              <a:rPr lang="en-US" sz="1600" dirty="0">
                <a:solidFill>
                  <a:srgbClr val="DAD1E6"/>
                </a:solidFill>
                <a:latin typeface="Fira Sans" pitchFamily="34" charset="0"/>
                <a:ea typeface="Fira Sans" pitchFamily="34" charset="-122"/>
                <a:cs typeface="Fira Sans" pitchFamily="34" charset="-120"/>
              </a:rPr>
              <a:t>0.09 (*)</a:t>
            </a:r>
            <a:endParaRPr lang="en-US" sz="1600" dirty="0"/>
          </a:p>
        </p:txBody>
      </p:sp>
      <p:sp>
        <p:nvSpPr>
          <p:cNvPr id="16" name="Shape 14"/>
          <p:cNvSpPr/>
          <p:nvPr/>
        </p:nvSpPr>
        <p:spPr>
          <a:xfrm>
            <a:off x="732353" y="2989540"/>
            <a:ext cx="13165693" cy="594836"/>
          </a:xfrm>
          <a:prstGeom prst="rect">
            <a:avLst/>
          </a:prstGeom>
          <a:solidFill>
            <a:srgbClr val="FFFFFF">
              <a:alpha val="4000"/>
            </a:srgbClr>
          </a:solidFill>
          <a:ln/>
        </p:spPr>
      </p:sp>
      <p:sp>
        <p:nvSpPr>
          <p:cNvPr id="17" name="Text 15"/>
          <p:cNvSpPr/>
          <p:nvPr/>
        </p:nvSpPr>
        <p:spPr>
          <a:xfrm>
            <a:off x="939760" y="3121343"/>
            <a:ext cx="2215158" cy="331232"/>
          </a:xfrm>
          <a:prstGeom prst="rect">
            <a:avLst/>
          </a:prstGeom>
          <a:noFill/>
          <a:ln/>
        </p:spPr>
        <p:txBody>
          <a:bodyPr wrap="none" lIns="0" tIns="0" rIns="0" bIns="0" rtlCol="0" anchor="t"/>
          <a:lstStyle/>
          <a:p>
            <a:pPr marL="0" indent="0" algn="l">
              <a:lnSpc>
                <a:spcPts val="2600"/>
              </a:lnSpc>
              <a:buNone/>
            </a:pPr>
            <a:r>
              <a:rPr lang="en-US" sz="1600" dirty="0">
                <a:solidFill>
                  <a:srgbClr val="DAD1E6"/>
                </a:solidFill>
                <a:latin typeface="Fira Sans" pitchFamily="34" charset="0"/>
                <a:ea typeface="Fira Sans" pitchFamily="34" charset="-122"/>
                <a:cs typeface="Fira Sans" pitchFamily="34" charset="-120"/>
              </a:rPr>
              <a:t>SMB</a:t>
            </a:r>
            <a:endParaRPr lang="en-US" sz="1600" dirty="0"/>
          </a:p>
        </p:txBody>
      </p:sp>
      <p:sp>
        <p:nvSpPr>
          <p:cNvPr id="18" name="Text 16"/>
          <p:cNvSpPr/>
          <p:nvPr/>
        </p:nvSpPr>
        <p:spPr>
          <a:xfrm>
            <a:off x="3576637" y="3121343"/>
            <a:ext cx="2211348" cy="331232"/>
          </a:xfrm>
          <a:prstGeom prst="rect">
            <a:avLst/>
          </a:prstGeom>
          <a:noFill/>
          <a:ln/>
        </p:spPr>
        <p:txBody>
          <a:bodyPr wrap="none" lIns="0" tIns="0" rIns="0" bIns="0" rtlCol="0" anchor="t"/>
          <a:lstStyle/>
          <a:p>
            <a:pPr marL="0" indent="0" algn="l">
              <a:lnSpc>
                <a:spcPts val="2600"/>
              </a:lnSpc>
              <a:buNone/>
            </a:pPr>
            <a:r>
              <a:rPr lang="en-US" sz="1600" dirty="0">
                <a:solidFill>
                  <a:srgbClr val="DAD1E6"/>
                </a:solidFill>
                <a:latin typeface="Fira Sans" pitchFamily="34" charset="0"/>
                <a:ea typeface="Fira Sans" pitchFamily="34" charset="-122"/>
                <a:cs typeface="Fira Sans" pitchFamily="34" charset="-120"/>
              </a:rPr>
              <a:t>-2.31</a:t>
            </a:r>
            <a:endParaRPr lang="en-US" sz="1600" dirty="0"/>
          </a:p>
        </p:txBody>
      </p:sp>
      <p:sp>
        <p:nvSpPr>
          <p:cNvPr id="19" name="Text 17"/>
          <p:cNvSpPr/>
          <p:nvPr/>
        </p:nvSpPr>
        <p:spPr>
          <a:xfrm>
            <a:off x="6209705" y="3121343"/>
            <a:ext cx="2211348" cy="331232"/>
          </a:xfrm>
          <a:prstGeom prst="rect">
            <a:avLst/>
          </a:prstGeom>
          <a:noFill/>
          <a:ln/>
        </p:spPr>
        <p:txBody>
          <a:bodyPr wrap="none" lIns="0" tIns="0" rIns="0" bIns="0" rtlCol="0" anchor="t"/>
          <a:lstStyle/>
          <a:p>
            <a:pPr marL="0" indent="0" algn="l">
              <a:lnSpc>
                <a:spcPts val="2600"/>
              </a:lnSpc>
              <a:buNone/>
            </a:pPr>
            <a:r>
              <a:rPr lang="en-US" sz="1600" dirty="0">
                <a:solidFill>
                  <a:srgbClr val="DAD1E6"/>
                </a:solidFill>
                <a:latin typeface="Fira Sans" pitchFamily="34" charset="0"/>
                <a:ea typeface="Fira Sans" pitchFamily="34" charset="-122"/>
                <a:cs typeface="Fira Sans" pitchFamily="34" charset="-120"/>
              </a:rPr>
              <a:t>0.06 (*)</a:t>
            </a:r>
            <a:endParaRPr lang="en-US" sz="1600" dirty="0"/>
          </a:p>
        </p:txBody>
      </p:sp>
      <p:sp>
        <p:nvSpPr>
          <p:cNvPr id="20" name="Text 18"/>
          <p:cNvSpPr/>
          <p:nvPr/>
        </p:nvSpPr>
        <p:spPr>
          <a:xfrm>
            <a:off x="8842772" y="3121343"/>
            <a:ext cx="2211348" cy="331232"/>
          </a:xfrm>
          <a:prstGeom prst="rect">
            <a:avLst/>
          </a:prstGeom>
          <a:noFill/>
          <a:ln/>
        </p:spPr>
        <p:txBody>
          <a:bodyPr wrap="none" lIns="0" tIns="0" rIns="0" bIns="0" rtlCol="0" anchor="t"/>
          <a:lstStyle/>
          <a:p>
            <a:pPr marL="0" indent="0" algn="l">
              <a:lnSpc>
                <a:spcPts val="2600"/>
              </a:lnSpc>
              <a:buNone/>
            </a:pPr>
            <a:r>
              <a:rPr lang="en-US" sz="1600" dirty="0">
                <a:solidFill>
                  <a:srgbClr val="DAD1E6"/>
                </a:solidFill>
                <a:latin typeface="Fira Sans" pitchFamily="34" charset="0"/>
                <a:ea typeface="Fira Sans" pitchFamily="34" charset="-122"/>
                <a:cs typeface="Fira Sans" pitchFamily="34" charset="-120"/>
              </a:rPr>
              <a:t>1.90</a:t>
            </a:r>
            <a:endParaRPr lang="en-US" sz="1600" dirty="0"/>
          </a:p>
        </p:txBody>
      </p:sp>
      <p:sp>
        <p:nvSpPr>
          <p:cNvPr id="21" name="Text 19"/>
          <p:cNvSpPr/>
          <p:nvPr/>
        </p:nvSpPr>
        <p:spPr>
          <a:xfrm>
            <a:off x="11475839" y="3121343"/>
            <a:ext cx="2215158" cy="331232"/>
          </a:xfrm>
          <a:prstGeom prst="rect">
            <a:avLst/>
          </a:prstGeom>
          <a:noFill/>
          <a:ln/>
        </p:spPr>
        <p:txBody>
          <a:bodyPr wrap="none" lIns="0" tIns="0" rIns="0" bIns="0" rtlCol="0" anchor="t"/>
          <a:lstStyle/>
          <a:p>
            <a:pPr marL="0" indent="0" algn="l">
              <a:lnSpc>
                <a:spcPts val="2600"/>
              </a:lnSpc>
              <a:buNone/>
            </a:pPr>
            <a:r>
              <a:rPr lang="en-US" sz="1600" dirty="0">
                <a:solidFill>
                  <a:srgbClr val="DAD1E6"/>
                </a:solidFill>
                <a:latin typeface="Fira Sans" pitchFamily="34" charset="0"/>
                <a:ea typeface="Fira Sans" pitchFamily="34" charset="-122"/>
                <a:cs typeface="Fira Sans" pitchFamily="34" charset="-120"/>
              </a:rPr>
              <a:t>0.06 (*)</a:t>
            </a:r>
            <a:endParaRPr lang="en-US" sz="1600" dirty="0"/>
          </a:p>
        </p:txBody>
      </p:sp>
      <p:sp>
        <p:nvSpPr>
          <p:cNvPr id="22" name="Shape 20"/>
          <p:cNvSpPr/>
          <p:nvPr/>
        </p:nvSpPr>
        <p:spPr>
          <a:xfrm>
            <a:off x="732353" y="3584377"/>
            <a:ext cx="13165693" cy="594836"/>
          </a:xfrm>
          <a:prstGeom prst="rect">
            <a:avLst/>
          </a:prstGeom>
          <a:solidFill>
            <a:srgbClr val="000000">
              <a:alpha val="4000"/>
            </a:srgbClr>
          </a:solidFill>
          <a:ln/>
        </p:spPr>
      </p:sp>
      <p:sp>
        <p:nvSpPr>
          <p:cNvPr id="23" name="Text 21"/>
          <p:cNvSpPr/>
          <p:nvPr/>
        </p:nvSpPr>
        <p:spPr>
          <a:xfrm>
            <a:off x="939760" y="3716179"/>
            <a:ext cx="2215158" cy="331232"/>
          </a:xfrm>
          <a:prstGeom prst="rect">
            <a:avLst/>
          </a:prstGeom>
          <a:noFill/>
          <a:ln/>
        </p:spPr>
        <p:txBody>
          <a:bodyPr wrap="none" lIns="0" tIns="0" rIns="0" bIns="0" rtlCol="0" anchor="t"/>
          <a:lstStyle/>
          <a:p>
            <a:pPr marL="0" indent="0" algn="l">
              <a:lnSpc>
                <a:spcPts val="2600"/>
              </a:lnSpc>
              <a:buNone/>
            </a:pPr>
            <a:r>
              <a:rPr lang="en-US" sz="1600" dirty="0">
                <a:solidFill>
                  <a:srgbClr val="DAD1E6"/>
                </a:solidFill>
                <a:latin typeface="Fira Sans" pitchFamily="34" charset="0"/>
                <a:ea typeface="Fira Sans" pitchFamily="34" charset="-122"/>
                <a:cs typeface="Fira Sans" pitchFamily="34" charset="-120"/>
              </a:rPr>
              <a:t>HML</a:t>
            </a:r>
            <a:endParaRPr lang="en-US" sz="1600" dirty="0"/>
          </a:p>
        </p:txBody>
      </p:sp>
      <p:sp>
        <p:nvSpPr>
          <p:cNvPr id="24" name="Text 22"/>
          <p:cNvSpPr/>
          <p:nvPr/>
        </p:nvSpPr>
        <p:spPr>
          <a:xfrm>
            <a:off x="3576637" y="3716179"/>
            <a:ext cx="2211348" cy="331232"/>
          </a:xfrm>
          <a:prstGeom prst="rect">
            <a:avLst/>
          </a:prstGeom>
          <a:noFill/>
          <a:ln/>
        </p:spPr>
        <p:txBody>
          <a:bodyPr wrap="none" lIns="0" tIns="0" rIns="0" bIns="0" rtlCol="0" anchor="t"/>
          <a:lstStyle/>
          <a:p>
            <a:pPr marL="0" indent="0" algn="l">
              <a:lnSpc>
                <a:spcPts val="2600"/>
              </a:lnSpc>
              <a:buNone/>
            </a:pPr>
            <a:r>
              <a:rPr lang="en-US" sz="1600" dirty="0">
                <a:solidFill>
                  <a:srgbClr val="DAD1E6"/>
                </a:solidFill>
                <a:latin typeface="Fira Sans" pitchFamily="34" charset="0"/>
                <a:ea typeface="Fira Sans" pitchFamily="34" charset="-122"/>
                <a:cs typeface="Fira Sans" pitchFamily="34" charset="-120"/>
              </a:rPr>
              <a:t>0.28</a:t>
            </a:r>
            <a:endParaRPr lang="en-US" sz="1600" dirty="0"/>
          </a:p>
        </p:txBody>
      </p:sp>
      <p:sp>
        <p:nvSpPr>
          <p:cNvPr id="25" name="Text 23"/>
          <p:cNvSpPr/>
          <p:nvPr/>
        </p:nvSpPr>
        <p:spPr>
          <a:xfrm>
            <a:off x="6209705" y="3716179"/>
            <a:ext cx="2211348" cy="331232"/>
          </a:xfrm>
          <a:prstGeom prst="rect">
            <a:avLst/>
          </a:prstGeom>
          <a:noFill/>
          <a:ln/>
        </p:spPr>
        <p:txBody>
          <a:bodyPr wrap="none" lIns="0" tIns="0" rIns="0" bIns="0" rtlCol="0" anchor="t"/>
          <a:lstStyle/>
          <a:p>
            <a:pPr marL="0" indent="0" algn="l">
              <a:lnSpc>
                <a:spcPts val="2600"/>
              </a:lnSpc>
              <a:buNone/>
            </a:pPr>
            <a:r>
              <a:rPr lang="en-US" sz="1600" dirty="0">
                <a:solidFill>
                  <a:srgbClr val="DAD1E6"/>
                </a:solidFill>
                <a:latin typeface="Fira Sans" pitchFamily="34" charset="0"/>
                <a:ea typeface="Fira Sans" pitchFamily="34" charset="-122"/>
                <a:cs typeface="Fira Sans" pitchFamily="34" charset="-120"/>
              </a:rPr>
              <a:t>0.35</a:t>
            </a:r>
            <a:endParaRPr lang="en-US" sz="1600" dirty="0"/>
          </a:p>
        </p:txBody>
      </p:sp>
      <p:sp>
        <p:nvSpPr>
          <p:cNvPr id="26" name="Text 24"/>
          <p:cNvSpPr/>
          <p:nvPr/>
        </p:nvSpPr>
        <p:spPr>
          <a:xfrm>
            <a:off x="8842772" y="3716179"/>
            <a:ext cx="2211348" cy="331232"/>
          </a:xfrm>
          <a:prstGeom prst="rect">
            <a:avLst/>
          </a:prstGeom>
          <a:noFill/>
          <a:ln/>
        </p:spPr>
        <p:txBody>
          <a:bodyPr wrap="none" lIns="0" tIns="0" rIns="0" bIns="0" rtlCol="0" anchor="t"/>
          <a:lstStyle/>
          <a:p>
            <a:pPr marL="0" indent="0" algn="l">
              <a:lnSpc>
                <a:spcPts val="2600"/>
              </a:lnSpc>
              <a:buNone/>
            </a:pPr>
            <a:r>
              <a:rPr lang="en-US" sz="1600" dirty="0">
                <a:solidFill>
                  <a:srgbClr val="DAD1E6"/>
                </a:solidFill>
                <a:latin typeface="Fira Sans" pitchFamily="34" charset="0"/>
                <a:ea typeface="Fira Sans" pitchFamily="34" charset="-122"/>
                <a:cs typeface="Fira Sans" pitchFamily="34" charset="-120"/>
              </a:rPr>
              <a:t>0.93</a:t>
            </a:r>
            <a:endParaRPr lang="en-US" sz="1600" dirty="0"/>
          </a:p>
        </p:txBody>
      </p:sp>
      <p:sp>
        <p:nvSpPr>
          <p:cNvPr id="27" name="Text 25"/>
          <p:cNvSpPr/>
          <p:nvPr/>
        </p:nvSpPr>
        <p:spPr>
          <a:xfrm>
            <a:off x="11475839" y="3716179"/>
            <a:ext cx="2215158" cy="331232"/>
          </a:xfrm>
          <a:prstGeom prst="rect">
            <a:avLst/>
          </a:prstGeom>
          <a:noFill/>
          <a:ln/>
        </p:spPr>
        <p:txBody>
          <a:bodyPr wrap="none" lIns="0" tIns="0" rIns="0" bIns="0" rtlCol="0" anchor="t"/>
          <a:lstStyle/>
          <a:p>
            <a:pPr marL="0" indent="0" algn="l">
              <a:lnSpc>
                <a:spcPts val="2600"/>
              </a:lnSpc>
              <a:buNone/>
            </a:pPr>
            <a:r>
              <a:rPr lang="en-US" sz="1600" dirty="0">
                <a:solidFill>
                  <a:srgbClr val="DAD1E6"/>
                </a:solidFill>
                <a:latin typeface="Fira Sans" pitchFamily="34" charset="0"/>
                <a:ea typeface="Fira Sans" pitchFamily="34" charset="-122"/>
                <a:cs typeface="Fira Sans" pitchFamily="34" charset="-120"/>
              </a:rPr>
              <a:t>0.35</a:t>
            </a:r>
            <a:endParaRPr lang="en-US" sz="1600" dirty="0"/>
          </a:p>
        </p:txBody>
      </p:sp>
      <p:sp>
        <p:nvSpPr>
          <p:cNvPr id="28" name="Shape 26"/>
          <p:cNvSpPr/>
          <p:nvPr/>
        </p:nvSpPr>
        <p:spPr>
          <a:xfrm>
            <a:off x="732353" y="4179213"/>
            <a:ext cx="13165693" cy="594836"/>
          </a:xfrm>
          <a:prstGeom prst="rect">
            <a:avLst/>
          </a:prstGeom>
          <a:solidFill>
            <a:srgbClr val="FFFFFF">
              <a:alpha val="4000"/>
            </a:srgbClr>
          </a:solidFill>
          <a:ln/>
        </p:spPr>
      </p:sp>
      <p:sp>
        <p:nvSpPr>
          <p:cNvPr id="29" name="Text 27"/>
          <p:cNvSpPr/>
          <p:nvPr/>
        </p:nvSpPr>
        <p:spPr>
          <a:xfrm>
            <a:off x="939760" y="4311015"/>
            <a:ext cx="2215158" cy="331232"/>
          </a:xfrm>
          <a:prstGeom prst="rect">
            <a:avLst/>
          </a:prstGeom>
          <a:noFill/>
          <a:ln/>
        </p:spPr>
        <p:txBody>
          <a:bodyPr wrap="none" lIns="0" tIns="0" rIns="0" bIns="0" rtlCol="0" anchor="t"/>
          <a:lstStyle/>
          <a:p>
            <a:pPr marL="0" indent="0" algn="l">
              <a:lnSpc>
                <a:spcPts val="2600"/>
              </a:lnSpc>
              <a:buNone/>
            </a:pPr>
            <a:r>
              <a:rPr lang="en-US" sz="1600" dirty="0">
                <a:solidFill>
                  <a:srgbClr val="DAD1E6"/>
                </a:solidFill>
                <a:latin typeface="Fira Sans" pitchFamily="34" charset="0"/>
                <a:ea typeface="Fira Sans" pitchFamily="34" charset="-122"/>
                <a:cs typeface="Fira Sans" pitchFamily="34" charset="-120"/>
              </a:rPr>
              <a:t>RMW</a:t>
            </a:r>
            <a:endParaRPr lang="en-US" sz="1600" dirty="0"/>
          </a:p>
        </p:txBody>
      </p:sp>
      <p:sp>
        <p:nvSpPr>
          <p:cNvPr id="30" name="Text 28"/>
          <p:cNvSpPr/>
          <p:nvPr/>
        </p:nvSpPr>
        <p:spPr>
          <a:xfrm>
            <a:off x="3576637" y="4311015"/>
            <a:ext cx="2211348" cy="331232"/>
          </a:xfrm>
          <a:prstGeom prst="rect">
            <a:avLst/>
          </a:prstGeom>
          <a:noFill/>
          <a:ln/>
        </p:spPr>
        <p:txBody>
          <a:bodyPr wrap="none" lIns="0" tIns="0" rIns="0" bIns="0" rtlCol="0" anchor="t"/>
          <a:lstStyle/>
          <a:p>
            <a:pPr marL="0" indent="0" algn="l">
              <a:lnSpc>
                <a:spcPts val="2600"/>
              </a:lnSpc>
              <a:buNone/>
            </a:pPr>
            <a:r>
              <a:rPr lang="en-US" sz="1600" dirty="0">
                <a:solidFill>
                  <a:srgbClr val="DAD1E6"/>
                </a:solidFill>
                <a:latin typeface="Fira Sans" pitchFamily="34" charset="0"/>
                <a:ea typeface="Fira Sans" pitchFamily="34" charset="-122"/>
                <a:cs typeface="Fira Sans" pitchFamily="34" charset="-120"/>
              </a:rPr>
              <a:t>0.02</a:t>
            </a:r>
            <a:endParaRPr lang="en-US" sz="1600" dirty="0"/>
          </a:p>
        </p:txBody>
      </p:sp>
      <p:sp>
        <p:nvSpPr>
          <p:cNvPr id="31" name="Text 29"/>
          <p:cNvSpPr/>
          <p:nvPr/>
        </p:nvSpPr>
        <p:spPr>
          <a:xfrm>
            <a:off x="6209705" y="4311015"/>
            <a:ext cx="2211348" cy="331232"/>
          </a:xfrm>
          <a:prstGeom prst="rect">
            <a:avLst/>
          </a:prstGeom>
          <a:noFill/>
          <a:ln/>
        </p:spPr>
        <p:txBody>
          <a:bodyPr wrap="none" lIns="0" tIns="0" rIns="0" bIns="0" rtlCol="0" anchor="t"/>
          <a:lstStyle/>
          <a:p>
            <a:pPr marL="0" indent="0" algn="l">
              <a:lnSpc>
                <a:spcPts val="2600"/>
              </a:lnSpc>
              <a:buNone/>
            </a:pPr>
            <a:r>
              <a:rPr lang="en-US" sz="1600" dirty="0">
                <a:solidFill>
                  <a:srgbClr val="DAD1E6"/>
                </a:solidFill>
                <a:latin typeface="Fira Sans" pitchFamily="34" charset="0"/>
                <a:ea typeface="Fira Sans" pitchFamily="34" charset="-122"/>
                <a:cs typeface="Fira Sans" pitchFamily="34" charset="-120"/>
              </a:rPr>
              <a:t>0.27</a:t>
            </a:r>
            <a:endParaRPr lang="en-US" sz="1600" dirty="0"/>
          </a:p>
        </p:txBody>
      </p:sp>
      <p:sp>
        <p:nvSpPr>
          <p:cNvPr id="32" name="Text 30"/>
          <p:cNvSpPr/>
          <p:nvPr/>
        </p:nvSpPr>
        <p:spPr>
          <a:xfrm>
            <a:off x="8842772" y="4311015"/>
            <a:ext cx="2211348" cy="331232"/>
          </a:xfrm>
          <a:prstGeom prst="rect">
            <a:avLst/>
          </a:prstGeom>
          <a:noFill/>
          <a:ln/>
        </p:spPr>
        <p:txBody>
          <a:bodyPr wrap="none" lIns="0" tIns="0" rIns="0" bIns="0" rtlCol="0" anchor="t"/>
          <a:lstStyle/>
          <a:p>
            <a:pPr marL="0" indent="0" algn="l">
              <a:lnSpc>
                <a:spcPts val="2600"/>
              </a:lnSpc>
              <a:buNone/>
            </a:pPr>
            <a:r>
              <a:rPr lang="en-US" sz="1600" dirty="0">
                <a:solidFill>
                  <a:srgbClr val="DAD1E6"/>
                </a:solidFill>
                <a:latin typeface="Fira Sans" pitchFamily="34" charset="0"/>
                <a:ea typeface="Fira Sans" pitchFamily="34" charset="-122"/>
                <a:cs typeface="Fira Sans" pitchFamily="34" charset="-120"/>
              </a:rPr>
              <a:t>1.11</a:t>
            </a:r>
            <a:endParaRPr lang="en-US" sz="1600" dirty="0"/>
          </a:p>
        </p:txBody>
      </p:sp>
      <p:sp>
        <p:nvSpPr>
          <p:cNvPr id="33" name="Text 31"/>
          <p:cNvSpPr/>
          <p:nvPr/>
        </p:nvSpPr>
        <p:spPr>
          <a:xfrm>
            <a:off x="11475839" y="4311015"/>
            <a:ext cx="2215158" cy="331232"/>
          </a:xfrm>
          <a:prstGeom prst="rect">
            <a:avLst/>
          </a:prstGeom>
          <a:noFill/>
          <a:ln/>
        </p:spPr>
        <p:txBody>
          <a:bodyPr wrap="none" lIns="0" tIns="0" rIns="0" bIns="0" rtlCol="0" anchor="t"/>
          <a:lstStyle/>
          <a:p>
            <a:pPr marL="0" indent="0" algn="l">
              <a:lnSpc>
                <a:spcPts val="2600"/>
              </a:lnSpc>
              <a:buNone/>
            </a:pPr>
            <a:r>
              <a:rPr lang="en-US" sz="1600" dirty="0">
                <a:solidFill>
                  <a:srgbClr val="DAD1E6"/>
                </a:solidFill>
                <a:latin typeface="Fira Sans" pitchFamily="34" charset="0"/>
                <a:ea typeface="Fira Sans" pitchFamily="34" charset="-122"/>
                <a:cs typeface="Fira Sans" pitchFamily="34" charset="-120"/>
              </a:rPr>
              <a:t>0.27</a:t>
            </a:r>
            <a:endParaRPr lang="en-US" sz="1600" dirty="0"/>
          </a:p>
        </p:txBody>
      </p:sp>
      <p:sp>
        <p:nvSpPr>
          <p:cNvPr id="34" name="Shape 32"/>
          <p:cNvSpPr/>
          <p:nvPr/>
        </p:nvSpPr>
        <p:spPr>
          <a:xfrm>
            <a:off x="732353" y="4774049"/>
            <a:ext cx="13165693" cy="594836"/>
          </a:xfrm>
          <a:prstGeom prst="rect">
            <a:avLst/>
          </a:prstGeom>
          <a:solidFill>
            <a:srgbClr val="000000">
              <a:alpha val="4000"/>
            </a:srgbClr>
          </a:solidFill>
          <a:ln/>
        </p:spPr>
      </p:sp>
      <p:sp>
        <p:nvSpPr>
          <p:cNvPr id="35" name="Text 33"/>
          <p:cNvSpPr/>
          <p:nvPr/>
        </p:nvSpPr>
        <p:spPr>
          <a:xfrm>
            <a:off x="939760" y="4905851"/>
            <a:ext cx="2215158" cy="331232"/>
          </a:xfrm>
          <a:prstGeom prst="rect">
            <a:avLst/>
          </a:prstGeom>
          <a:noFill/>
          <a:ln/>
        </p:spPr>
        <p:txBody>
          <a:bodyPr wrap="none" lIns="0" tIns="0" rIns="0" bIns="0" rtlCol="0" anchor="t"/>
          <a:lstStyle/>
          <a:p>
            <a:pPr marL="0" indent="0" algn="l">
              <a:lnSpc>
                <a:spcPts val="2600"/>
              </a:lnSpc>
              <a:buNone/>
            </a:pPr>
            <a:r>
              <a:rPr lang="en-US" sz="1600" dirty="0">
                <a:solidFill>
                  <a:srgbClr val="DAD1E6"/>
                </a:solidFill>
                <a:latin typeface="Fira Sans" pitchFamily="34" charset="0"/>
                <a:ea typeface="Fira Sans" pitchFamily="34" charset="-122"/>
                <a:cs typeface="Fira Sans" pitchFamily="34" charset="-120"/>
              </a:rPr>
              <a:t>CMA</a:t>
            </a:r>
            <a:endParaRPr lang="en-US" sz="1600" dirty="0"/>
          </a:p>
        </p:txBody>
      </p:sp>
      <p:sp>
        <p:nvSpPr>
          <p:cNvPr id="36" name="Text 34"/>
          <p:cNvSpPr/>
          <p:nvPr/>
        </p:nvSpPr>
        <p:spPr>
          <a:xfrm>
            <a:off x="3576637" y="4905851"/>
            <a:ext cx="2211348" cy="331232"/>
          </a:xfrm>
          <a:prstGeom prst="rect">
            <a:avLst/>
          </a:prstGeom>
          <a:noFill/>
          <a:ln/>
        </p:spPr>
        <p:txBody>
          <a:bodyPr wrap="none" lIns="0" tIns="0" rIns="0" bIns="0" rtlCol="0" anchor="t"/>
          <a:lstStyle/>
          <a:p>
            <a:pPr marL="0" indent="0" algn="l">
              <a:lnSpc>
                <a:spcPts val="2600"/>
              </a:lnSpc>
              <a:buNone/>
            </a:pPr>
            <a:r>
              <a:rPr lang="en-US" sz="1600" dirty="0">
                <a:solidFill>
                  <a:srgbClr val="DAD1E6"/>
                </a:solidFill>
                <a:latin typeface="Fira Sans" pitchFamily="34" charset="0"/>
                <a:ea typeface="Fira Sans" pitchFamily="34" charset="-122"/>
                <a:cs typeface="Fira Sans" pitchFamily="34" charset="-120"/>
              </a:rPr>
              <a:t>-1.08</a:t>
            </a:r>
            <a:endParaRPr lang="en-US" sz="1600" dirty="0"/>
          </a:p>
        </p:txBody>
      </p:sp>
      <p:sp>
        <p:nvSpPr>
          <p:cNvPr id="37" name="Text 35"/>
          <p:cNvSpPr/>
          <p:nvPr/>
        </p:nvSpPr>
        <p:spPr>
          <a:xfrm>
            <a:off x="6209705" y="4905851"/>
            <a:ext cx="2211348" cy="331232"/>
          </a:xfrm>
          <a:prstGeom prst="rect">
            <a:avLst/>
          </a:prstGeom>
          <a:noFill/>
          <a:ln/>
        </p:spPr>
        <p:txBody>
          <a:bodyPr wrap="none" lIns="0" tIns="0" rIns="0" bIns="0" rtlCol="0" anchor="t"/>
          <a:lstStyle/>
          <a:p>
            <a:pPr marL="0" indent="0" algn="l">
              <a:lnSpc>
                <a:spcPts val="2600"/>
              </a:lnSpc>
              <a:buNone/>
            </a:pPr>
            <a:r>
              <a:rPr lang="en-US" sz="1600" dirty="0">
                <a:solidFill>
                  <a:srgbClr val="DAD1E6"/>
                </a:solidFill>
                <a:latin typeface="Fira Sans" pitchFamily="34" charset="0"/>
                <a:ea typeface="Fira Sans" pitchFamily="34" charset="-122"/>
                <a:cs typeface="Fira Sans" pitchFamily="34" charset="-120"/>
              </a:rPr>
              <a:t>0.39</a:t>
            </a:r>
            <a:endParaRPr lang="en-US" sz="1600" dirty="0"/>
          </a:p>
        </p:txBody>
      </p:sp>
      <p:sp>
        <p:nvSpPr>
          <p:cNvPr id="38" name="Text 36"/>
          <p:cNvSpPr/>
          <p:nvPr/>
        </p:nvSpPr>
        <p:spPr>
          <a:xfrm>
            <a:off x="8842772" y="4905851"/>
            <a:ext cx="2211348" cy="331232"/>
          </a:xfrm>
          <a:prstGeom prst="rect">
            <a:avLst/>
          </a:prstGeom>
          <a:noFill/>
          <a:ln/>
        </p:spPr>
        <p:txBody>
          <a:bodyPr wrap="none" lIns="0" tIns="0" rIns="0" bIns="0" rtlCol="0" anchor="t"/>
          <a:lstStyle/>
          <a:p>
            <a:pPr marL="0" indent="0" algn="l">
              <a:lnSpc>
                <a:spcPts val="2600"/>
              </a:lnSpc>
              <a:buNone/>
            </a:pPr>
            <a:r>
              <a:rPr lang="en-US" sz="1600" dirty="0">
                <a:solidFill>
                  <a:srgbClr val="DAD1E6"/>
                </a:solidFill>
                <a:latin typeface="Fira Sans" pitchFamily="34" charset="0"/>
                <a:ea typeface="Fira Sans" pitchFamily="34" charset="-122"/>
                <a:cs typeface="Fira Sans" pitchFamily="34" charset="-120"/>
              </a:rPr>
              <a:t>-0.87</a:t>
            </a:r>
            <a:endParaRPr lang="en-US" sz="1600" dirty="0"/>
          </a:p>
        </p:txBody>
      </p:sp>
      <p:sp>
        <p:nvSpPr>
          <p:cNvPr id="39" name="Text 37"/>
          <p:cNvSpPr/>
          <p:nvPr/>
        </p:nvSpPr>
        <p:spPr>
          <a:xfrm>
            <a:off x="11475839" y="4905851"/>
            <a:ext cx="2215158" cy="331232"/>
          </a:xfrm>
          <a:prstGeom prst="rect">
            <a:avLst/>
          </a:prstGeom>
          <a:noFill/>
          <a:ln/>
        </p:spPr>
        <p:txBody>
          <a:bodyPr wrap="none" lIns="0" tIns="0" rIns="0" bIns="0" rtlCol="0" anchor="t"/>
          <a:lstStyle/>
          <a:p>
            <a:pPr marL="0" indent="0" algn="l">
              <a:lnSpc>
                <a:spcPts val="2600"/>
              </a:lnSpc>
              <a:buNone/>
            </a:pPr>
            <a:r>
              <a:rPr lang="en-US" sz="1600" dirty="0">
                <a:solidFill>
                  <a:srgbClr val="DAD1E6"/>
                </a:solidFill>
                <a:latin typeface="Fira Sans" pitchFamily="34" charset="0"/>
                <a:ea typeface="Fira Sans" pitchFamily="34" charset="-122"/>
                <a:cs typeface="Fira Sans" pitchFamily="34" charset="-120"/>
              </a:rPr>
              <a:t>0.39</a:t>
            </a:r>
            <a:endParaRPr lang="en-US" sz="1600" dirty="0"/>
          </a:p>
        </p:txBody>
      </p:sp>
      <p:sp>
        <p:nvSpPr>
          <p:cNvPr id="40" name="Text 38"/>
          <p:cNvSpPr/>
          <p:nvPr/>
        </p:nvSpPr>
        <p:spPr>
          <a:xfrm>
            <a:off x="724733" y="5609392"/>
            <a:ext cx="13180933" cy="662464"/>
          </a:xfrm>
          <a:prstGeom prst="rect">
            <a:avLst/>
          </a:prstGeom>
          <a:noFill/>
          <a:ln/>
        </p:spPr>
        <p:txBody>
          <a:bodyPr wrap="square" lIns="0" tIns="0" rIns="0" bIns="0" rtlCol="0" anchor="t"/>
          <a:lstStyle/>
          <a:p>
            <a:pPr marL="0" indent="0" algn="l">
              <a:lnSpc>
                <a:spcPts val="2600"/>
              </a:lnSpc>
              <a:buNone/>
            </a:pPr>
            <a:r>
              <a:rPr lang="en-US" sz="1600" dirty="0">
                <a:solidFill>
                  <a:srgbClr val="DAD1E6"/>
                </a:solidFill>
                <a:latin typeface="Fira Sans" pitchFamily="34" charset="0"/>
                <a:ea typeface="Fira Sans" pitchFamily="34" charset="-122"/>
                <a:cs typeface="Fira Sans" pitchFamily="34" charset="-120"/>
              </a:rPr>
              <a:t>The Ledoit-Wolf test of SR difference between managed and unmanaged portfolios results shows statistically significant improvements in Sharpe Ratios for both EPU-managed and volatility-managed portfolios for the market and SMB factors at the 10% confidence level.</a:t>
            </a:r>
            <a:endParaRPr lang="en-US" sz="1600" dirty="0"/>
          </a:p>
        </p:txBody>
      </p:sp>
      <p:sp>
        <p:nvSpPr>
          <p:cNvPr id="41" name="Text 39"/>
          <p:cNvSpPr/>
          <p:nvPr/>
        </p:nvSpPr>
        <p:spPr>
          <a:xfrm>
            <a:off x="724733" y="6504742"/>
            <a:ext cx="13180933" cy="993696"/>
          </a:xfrm>
          <a:prstGeom prst="rect">
            <a:avLst/>
          </a:prstGeom>
          <a:noFill/>
          <a:ln/>
        </p:spPr>
        <p:txBody>
          <a:bodyPr wrap="square" lIns="0" tIns="0" rIns="0" bIns="0" rtlCol="0" anchor="t"/>
          <a:lstStyle/>
          <a:p>
            <a:pPr marL="0" indent="0" algn="l">
              <a:lnSpc>
                <a:spcPts val="2600"/>
              </a:lnSpc>
              <a:buNone/>
            </a:pPr>
            <a:r>
              <a:rPr lang="en-US" sz="1600" dirty="0">
                <a:solidFill>
                  <a:srgbClr val="DAD1E6"/>
                </a:solidFill>
                <a:latin typeface="Fira Sans" pitchFamily="34" charset="0"/>
                <a:ea typeface="Fira Sans" pitchFamily="34" charset="-122"/>
                <a:cs typeface="Fira Sans" pitchFamily="34" charset="-120"/>
              </a:rPr>
              <a:t>For the remaining factors (HML, RMW, and CMA), the differences in Sharpe Ratios under both management approaches are positive but not statistically significant at conventional levels. This statistical insignificance may be partly explained by the Ledoit-Wolf test's assumption of normally distributed returns, which is not always the case in practice.</a:t>
            </a:r>
            <a:endParaRPr lang="en-US" sz="1600" dirty="0"/>
          </a:p>
        </p:txBody>
      </p:sp>
      <p:pic>
        <p:nvPicPr>
          <p:cNvPr id="42" name="Picture 41">
            <a:extLst>
              <a:ext uri="{FF2B5EF4-FFF2-40B4-BE49-F238E27FC236}">
                <a16:creationId xmlns:a16="http://schemas.microsoft.com/office/drawing/2014/main" id="{6BD39056-D4CA-3BBE-8AAC-4BA92B5A6536}"/>
              </a:ext>
            </a:extLst>
          </p:cNvPr>
          <p:cNvPicPr>
            <a:picLocks noChangeAspect="1"/>
          </p:cNvPicPr>
          <p:nvPr/>
        </p:nvPicPr>
        <p:blipFill>
          <a:blip r:embed="rId3"/>
          <a:stretch>
            <a:fillRect/>
          </a:stretch>
        </p:blipFill>
        <p:spPr>
          <a:xfrm>
            <a:off x="12874752" y="7731324"/>
            <a:ext cx="1755648" cy="48608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634603"/>
            <a:ext cx="8788122" cy="708779"/>
          </a:xfrm>
          <a:prstGeom prst="rect">
            <a:avLst/>
          </a:prstGeom>
          <a:noFill/>
          <a:ln/>
        </p:spPr>
        <p:txBody>
          <a:bodyPr wrap="none" lIns="0" tIns="0" rIns="0" bIns="0" rtlCol="0" anchor="t"/>
          <a:lstStyle/>
          <a:p>
            <a:pPr marL="0" indent="0" algn="l">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Conclusions and Future Research</a:t>
            </a:r>
            <a:endParaRPr lang="en-US" sz="4450" dirty="0"/>
          </a:p>
        </p:txBody>
      </p:sp>
      <p:sp>
        <p:nvSpPr>
          <p:cNvPr id="3" name="Shape 1"/>
          <p:cNvSpPr/>
          <p:nvPr/>
        </p:nvSpPr>
        <p:spPr>
          <a:xfrm>
            <a:off x="793790" y="1797010"/>
            <a:ext cx="4196358" cy="5797868"/>
          </a:xfrm>
          <a:prstGeom prst="roundRect">
            <a:avLst>
              <a:gd name="adj" fmla="val 811"/>
            </a:avLst>
          </a:prstGeom>
          <a:solidFill>
            <a:srgbClr val="433550"/>
          </a:solidFill>
          <a:ln/>
        </p:spPr>
        <p:txBody>
          <a:bodyPr/>
          <a:lstStyle/>
          <a:p>
            <a:endParaRPr lang="en-FR" dirty="0"/>
          </a:p>
        </p:txBody>
      </p:sp>
      <p:sp>
        <p:nvSpPr>
          <p:cNvPr id="4" name="Text 2"/>
          <p:cNvSpPr/>
          <p:nvPr/>
        </p:nvSpPr>
        <p:spPr>
          <a:xfrm>
            <a:off x="1020604" y="202382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Key Findings</a:t>
            </a:r>
            <a:endParaRPr lang="en-US" sz="2200" dirty="0">
              <a:solidFill>
                <a:srgbClr val="F94CAF"/>
              </a:solidFill>
            </a:endParaRPr>
          </a:p>
        </p:txBody>
      </p:sp>
      <p:sp>
        <p:nvSpPr>
          <p:cNvPr id="5" name="Text 3"/>
          <p:cNvSpPr/>
          <p:nvPr/>
        </p:nvSpPr>
        <p:spPr>
          <a:xfrm>
            <a:off x="1020604" y="2514243"/>
            <a:ext cx="3742730" cy="2903220"/>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Both volatility-managed and sentiment-managed factor portfolios consistently </a:t>
            </a:r>
            <a:r>
              <a:rPr lang="en-US" sz="1750" b="1" dirty="0">
                <a:solidFill>
                  <a:srgbClr val="F94CAF"/>
                </a:solidFill>
                <a:latin typeface="Fira Sans" pitchFamily="34" charset="0"/>
                <a:ea typeface="Fira Sans" pitchFamily="34" charset="-122"/>
                <a:cs typeface="Fira Sans" pitchFamily="34" charset="-120"/>
              </a:rPr>
              <a:t>outperform</a:t>
            </a:r>
            <a:r>
              <a:rPr lang="en-US" sz="1750" dirty="0">
                <a:solidFill>
                  <a:srgbClr val="DAD1E6"/>
                </a:solidFill>
                <a:latin typeface="Fira Sans" pitchFamily="34" charset="0"/>
                <a:ea typeface="Fira Sans" pitchFamily="34" charset="-122"/>
                <a:cs typeface="Fira Sans" pitchFamily="34" charset="-120"/>
              </a:rPr>
              <a:t> their unmanaged equivalents in terms of Sharpe Ratios. The improvements are particularly significant for the Market and SMB factors.</a:t>
            </a:r>
            <a:endParaRPr lang="en-US" sz="1750" dirty="0"/>
          </a:p>
        </p:txBody>
      </p:sp>
      <p:sp>
        <p:nvSpPr>
          <p:cNvPr id="6" name="Text 4"/>
          <p:cNvSpPr/>
          <p:nvPr/>
        </p:nvSpPr>
        <p:spPr>
          <a:xfrm>
            <a:off x="1020604" y="5553551"/>
            <a:ext cx="3860154" cy="1814513"/>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EPU-managed portfolios </a:t>
            </a:r>
            <a:r>
              <a:rPr lang="en-US" sz="1750" b="1" dirty="0">
                <a:solidFill>
                  <a:srgbClr val="F94CAF"/>
                </a:solidFill>
                <a:latin typeface="Fira Sans" pitchFamily="34" charset="0"/>
                <a:ea typeface="Fira Sans" pitchFamily="34" charset="-122"/>
                <a:cs typeface="Fira Sans" pitchFamily="34" charset="-120"/>
              </a:rPr>
              <a:t>perform more stable </a:t>
            </a:r>
            <a:r>
              <a:rPr lang="en-US" sz="1750" dirty="0">
                <a:solidFill>
                  <a:srgbClr val="DAD1E6"/>
                </a:solidFill>
                <a:latin typeface="Fira Sans" pitchFamily="34" charset="0"/>
                <a:ea typeface="Fira Sans" pitchFamily="34" charset="-122"/>
                <a:cs typeface="Fira Sans" pitchFamily="34" charset="-120"/>
              </a:rPr>
              <a:t> comparably to volatility-managed portfolios, suggesting that EPU may serve as an effective proxy for market risk or uncertainty.</a:t>
            </a:r>
            <a:endParaRPr lang="en-US" sz="1750" dirty="0"/>
          </a:p>
        </p:txBody>
      </p:sp>
      <p:sp>
        <p:nvSpPr>
          <p:cNvPr id="7" name="Shape 5"/>
          <p:cNvSpPr/>
          <p:nvPr/>
        </p:nvSpPr>
        <p:spPr>
          <a:xfrm>
            <a:off x="5216962" y="1797010"/>
            <a:ext cx="4196358" cy="5797868"/>
          </a:xfrm>
          <a:prstGeom prst="roundRect">
            <a:avLst>
              <a:gd name="adj" fmla="val 811"/>
            </a:avLst>
          </a:prstGeom>
          <a:solidFill>
            <a:srgbClr val="433550"/>
          </a:solidFill>
          <a:ln/>
        </p:spPr>
      </p:sp>
      <p:sp>
        <p:nvSpPr>
          <p:cNvPr id="8" name="Text 6"/>
          <p:cNvSpPr/>
          <p:nvPr/>
        </p:nvSpPr>
        <p:spPr>
          <a:xfrm>
            <a:off x="5443776" y="2023824"/>
            <a:ext cx="3400544" cy="354330"/>
          </a:xfrm>
          <a:prstGeom prst="rect">
            <a:avLst/>
          </a:prstGeom>
          <a:noFill/>
          <a:ln/>
        </p:spPr>
        <p:txBody>
          <a:bodyPr wrap="none" lIns="0" tIns="0" rIns="0" bIns="0" rtlCol="0" anchor="t"/>
          <a:lstStyle/>
          <a:p>
            <a:pPr marL="0" indent="0" algn="l">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Theoretical Implications</a:t>
            </a:r>
            <a:endParaRPr lang="en-US" sz="2200" dirty="0">
              <a:solidFill>
                <a:srgbClr val="F94CAF"/>
              </a:solidFill>
            </a:endParaRPr>
          </a:p>
        </p:txBody>
      </p:sp>
      <p:sp>
        <p:nvSpPr>
          <p:cNvPr id="9" name="Text 7"/>
          <p:cNvSpPr/>
          <p:nvPr/>
        </p:nvSpPr>
        <p:spPr>
          <a:xfrm>
            <a:off x="5443776" y="2514243"/>
            <a:ext cx="3742730" cy="1814513"/>
          </a:xfrm>
          <a:prstGeom prst="rect">
            <a:avLst/>
          </a:prstGeom>
          <a:noFill/>
          <a:ln/>
        </p:spPr>
        <p:txBody>
          <a:bodyPr wrap="square" lIns="0" tIns="0" rIns="0" bIns="0" rtlCol="0" anchor="t"/>
          <a:lstStyle/>
          <a:p>
            <a:pPr marL="0" indent="0" algn="l">
              <a:lnSpc>
                <a:spcPts val="2850"/>
              </a:lnSpc>
              <a:buNone/>
            </a:pPr>
            <a:r>
              <a:rPr lang="en-US" sz="1750" b="1" dirty="0">
                <a:solidFill>
                  <a:srgbClr val="F94CAF"/>
                </a:solidFill>
                <a:latin typeface="Fira Sans" pitchFamily="34" charset="0"/>
                <a:ea typeface="Fira Sans" pitchFamily="34" charset="-122"/>
                <a:cs typeface="Fira Sans" pitchFamily="34" charset="-120"/>
              </a:rPr>
              <a:t>The results support the ARCH effect theory</a:t>
            </a:r>
            <a:r>
              <a:rPr lang="en-US" sz="1750" dirty="0">
                <a:solidFill>
                  <a:srgbClr val="DAD1E6"/>
                </a:solidFill>
                <a:latin typeface="Fira Sans" pitchFamily="34" charset="0"/>
                <a:ea typeface="Fira Sans" pitchFamily="34" charset="-122"/>
                <a:cs typeface="Fira Sans" pitchFamily="34" charset="-120"/>
              </a:rPr>
              <a:t>, which implies that conditional volatility and sentiment can serve as effective timing signals for portfolio management.</a:t>
            </a:r>
            <a:endParaRPr lang="en-US" sz="1750" dirty="0"/>
          </a:p>
        </p:txBody>
      </p:sp>
      <p:sp>
        <p:nvSpPr>
          <p:cNvPr id="10" name="Text 8"/>
          <p:cNvSpPr/>
          <p:nvPr/>
        </p:nvSpPr>
        <p:spPr>
          <a:xfrm>
            <a:off x="5443776" y="4464844"/>
            <a:ext cx="3742730" cy="1814513"/>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The study extends previous research of Moreira &amp; Muir by showing that macroeconomic state variables such as EPU can also serve as effective timing instruments.</a:t>
            </a:r>
            <a:endParaRPr lang="en-US" sz="1750" dirty="0"/>
          </a:p>
        </p:txBody>
      </p:sp>
      <p:sp>
        <p:nvSpPr>
          <p:cNvPr id="11" name="Shape 9"/>
          <p:cNvSpPr/>
          <p:nvPr/>
        </p:nvSpPr>
        <p:spPr>
          <a:xfrm>
            <a:off x="9640133" y="1797010"/>
            <a:ext cx="4196358" cy="5797868"/>
          </a:xfrm>
          <a:prstGeom prst="roundRect">
            <a:avLst>
              <a:gd name="adj" fmla="val 811"/>
            </a:avLst>
          </a:prstGeom>
          <a:solidFill>
            <a:srgbClr val="433550"/>
          </a:solidFill>
          <a:ln/>
        </p:spPr>
      </p:sp>
      <p:sp>
        <p:nvSpPr>
          <p:cNvPr id="12" name="Text 10"/>
          <p:cNvSpPr/>
          <p:nvPr/>
        </p:nvSpPr>
        <p:spPr>
          <a:xfrm>
            <a:off x="9866948" y="202382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Future Research</a:t>
            </a:r>
            <a:endParaRPr lang="en-US" sz="2200" dirty="0">
              <a:solidFill>
                <a:srgbClr val="F94CAF"/>
              </a:solidFill>
            </a:endParaRPr>
          </a:p>
        </p:txBody>
      </p:sp>
      <p:sp>
        <p:nvSpPr>
          <p:cNvPr id="13" name="Text 11"/>
          <p:cNvSpPr/>
          <p:nvPr/>
        </p:nvSpPr>
        <p:spPr>
          <a:xfrm>
            <a:off x="9866948" y="2514243"/>
            <a:ext cx="3742730" cy="2540318"/>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Future studies should incorporate </a:t>
            </a:r>
            <a:r>
              <a:rPr lang="en-US" sz="1750" b="1" dirty="0">
                <a:solidFill>
                  <a:srgbClr val="F94CAF"/>
                </a:solidFill>
                <a:latin typeface="Fira Sans" pitchFamily="34" charset="0"/>
                <a:ea typeface="Fira Sans" pitchFamily="34" charset="-122"/>
                <a:cs typeface="Fira Sans" pitchFamily="34" charset="-120"/>
              </a:rPr>
              <a:t>transaction costs </a:t>
            </a:r>
            <a:r>
              <a:rPr lang="en-US" sz="1750" dirty="0">
                <a:solidFill>
                  <a:srgbClr val="DAD1E6"/>
                </a:solidFill>
                <a:latin typeface="Fira Sans" pitchFamily="34" charset="0"/>
                <a:ea typeface="Fira Sans" pitchFamily="34" charset="-122"/>
                <a:cs typeface="Fira Sans" pitchFamily="34" charset="-120"/>
              </a:rPr>
              <a:t>into the optimization process, reconstruct factor returns manually to reduce survivorship bias, and apply the model across different countries to assess its robustness.</a:t>
            </a:r>
            <a:endParaRPr lang="en-US" sz="1750" dirty="0"/>
          </a:p>
        </p:txBody>
      </p:sp>
      <p:sp>
        <p:nvSpPr>
          <p:cNvPr id="14" name="Text 12"/>
          <p:cNvSpPr/>
          <p:nvPr/>
        </p:nvSpPr>
        <p:spPr>
          <a:xfrm>
            <a:off x="9866948" y="5190649"/>
            <a:ext cx="3742730" cy="1814513"/>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The </a:t>
            </a:r>
            <a:r>
              <a:rPr lang="en-US" sz="1750" b="1" dirty="0">
                <a:solidFill>
                  <a:srgbClr val="F94CAF"/>
                </a:solidFill>
                <a:latin typeface="Fira Sans" pitchFamily="34" charset="0"/>
                <a:ea typeface="Fira Sans" pitchFamily="34" charset="-122"/>
                <a:cs typeface="Fira Sans" pitchFamily="34" charset="-120"/>
              </a:rPr>
              <a:t>Parametric Portfolio Policy </a:t>
            </a:r>
            <a:r>
              <a:rPr lang="en-US" sz="1750" dirty="0">
                <a:solidFill>
                  <a:srgbClr val="DAD1E6"/>
                </a:solidFill>
                <a:latin typeface="Fira Sans" pitchFamily="34" charset="0"/>
                <a:ea typeface="Fira Sans" pitchFamily="34" charset="-122"/>
                <a:cs typeface="Fira Sans" pitchFamily="34" charset="-120"/>
              </a:rPr>
              <a:t>framework offers mechanisms to account for transaction costs by recognizing offsetting trades across factor loadings.</a:t>
            </a:r>
            <a:endParaRPr lang="en-US" sz="1750" dirty="0"/>
          </a:p>
        </p:txBody>
      </p:sp>
      <p:pic>
        <p:nvPicPr>
          <p:cNvPr id="15" name="Picture 14">
            <a:extLst>
              <a:ext uri="{FF2B5EF4-FFF2-40B4-BE49-F238E27FC236}">
                <a16:creationId xmlns:a16="http://schemas.microsoft.com/office/drawing/2014/main" id="{9BEFF1D9-BF2D-5A5C-3576-A4E731729B34}"/>
              </a:ext>
            </a:extLst>
          </p:cNvPr>
          <p:cNvPicPr>
            <a:picLocks noChangeAspect="1"/>
          </p:cNvPicPr>
          <p:nvPr/>
        </p:nvPicPr>
        <p:blipFill>
          <a:blip r:embed="rId3"/>
          <a:stretch>
            <a:fillRect/>
          </a:stretch>
        </p:blipFill>
        <p:spPr>
          <a:xfrm>
            <a:off x="12874752" y="7730966"/>
            <a:ext cx="1755648" cy="48644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2F768-CE26-BD82-9EE9-BF06078F43D3}"/>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9FE64820-EB39-CD7F-86C7-E1750BAC0F21}"/>
              </a:ext>
            </a:extLst>
          </p:cNvPr>
          <p:cNvPicPr>
            <a:picLocks noChangeAspect="1"/>
          </p:cNvPicPr>
          <p:nvPr/>
        </p:nvPicPr>
        <p:blipFill>
          <a:blip r:embed="rId3"/>
          <a:stretch>
            <a:fillRect/>
          </a:stretch>
        </p:blipFill>
        <p:spPr>
          <a:xfrm>
            <a:off x="9144000" y="0"/>
            <a:ext cx="5486400" cy="8229719"/>
          </a:xfrm>
          <a:prstGeom prst="rect">
            <a:avLst/>
          </a:prstGeom>
        </p:spPr>
      </p:pic>
      <p:sp>
        <p:nvSpPr>
          <p:cNvPr id="3" name="Text 0">
            <a:extLst>
              <a:ext uri="{FF2B5EF4-FFF2-40B4-BE49-F238E27FC236}">
                <a16:creationId xmlns:a16="http://schemas.microsoft.com/office/drawing/2014/main" id="{EE5885B4-6CC9-95B1-8AEC-DEB102903E08}"/>
              </a:ext>
            </a:extLst>
          </p:cNvPr>
          <p:cNvSpPr/>
          <p:nvPr/>
        </p:nvSpPr>
        <p:spPr>
          <a:xfrm>
            <a:off x="716399" y="562927"/>
            <a:ext cx="8138843" cy="639604"/>
          </a:xfrm>
          <a:prstGeom prst="rect">
            <a:avLst/>
          </a:prstGeom>
          <a:noFill/>
          <a:ln/>
        </p:spPr>
        <p:txBody>
          <a:bodyPr wrap="none" lIns="0" tIns="0" rIns="0" bIns="0" rtlCol="0" anchor="t"/>
          <a:lstStyle/>
          <a:p>
            <a:pPr marL="0" indent="0" algn="l">
              <a:lnSpc>
                <a:spcPts val="5000"/>
              </a:lnSpc>
              <a:buNone/>
            </a:pPr>
            <a:r>
              <a:rPr lang="en-US" sz="4000" b="1" dirty="0">
                <a:solidFill>
                  <a:srgbClr val="F94CAF"/>
                </a:solidFill>
                <a:latin typeface="Inconsolata Bold" pitchFamily="34" charset="0"/>
                <a:ea typeface="Inconsolata Bold" pitchFamily="34" charset="-122"/>
                <a:cs typeface="Inconsolata Bold" pitchFamily="34" charset="-120"/>
              </a:rPr>
              <a:t>Research question &amp; Hypothesis</a:t>
            </a:r>
            <a:endParaRPr lang="en-US" sz="4000" dirty="0"/>
          </a:p>
        </p:txBody>
      </p:sp>
      <p:sp>
        <p:nvSpPr>
          <p:cNvPr id="22" name="Freeform 21">
            <a:extLst>
              <a:ext uri="{FF2B5EF4-FFF2-40B4-BE49-F238E27FC236}">
                <a16:creationId xmlns:a16="http://schemas.microsoft.com/office/drawing/2014/main" id="{584880ED-A4E6-BD28-C33E-FD7F613A8B28}"/>
              </a:ext>
            </a:extLst>
          </p:cNvPr>
          <p:cNvSpPr/>
          <p:nvPr/>
        </p:nvSpPr>
        <p:spPr>
          <a:xfrm>
            <a:off x="718282" y="4891119"/>
            <a:ext cx="781050" cy="781050"/>
          </a:xfrm>
          <a:custGeom>
            <a:avLst/>
            <a:gdLst>
              <a:gd name="connsiteX0" fmla="*/ 620840 w 781050"/>
              <a:gd name="connsiteY0" fmla="*/ 409575 h 781050"/>
              <a:gd name="connsiteX1" fmla="*/ 409575 w 781050"/>
              <a:gd name="connsiteY1" fmla="*/ 620840 h 781050"/>
              <a:gd name="connsiteX2" fmla="*/ 409575 w 781050"/>
              <a:gd name="connsiteY2" fmla="*/ 666750 h 781050"/>
              <a:gd name="connsiteX3" fmla="*/ 666750 w 781050"/>
              <a:gd name="connsiteY3" fmla="*/ 409575 h 781050"/>
              <a:gd name="connsiteX4" fmla="*/ 114300 w 781050"/>
              <a:gd name="connsiteY4" fmla="*/ 409575 h 781050"/>
              <a:gd name="connsiteX5" fmla="*/ 371475 w 781050"/>
              <a:gd name="connsiteY5" fmla="*/ 666750 h 781050"/>
              <a:gd name="connsiteX6" fmla="*/ 371475 w 781050"/>
              <a:gd name="connsiteY6" fmla="*/ 620840 h 781050"/>
              <a:gd name="connsiteX7" fmla="*/ 160306 w 781050"/>
              <a:gd name="connsiteY7" fmla="*/ 409575 h 781050"/>
              <a:gd name="connsiteX8" fmla="*/ 390525 w 781050"/>
              <a:gd name="connsiteY8" fmla="*/ 352425 h 781050"/>
              <a:gd name="connsiteX9" fmla="*/ 352425 w 781050"/>
              <a:gd name="connsiteY9" fmla="*/ 390525 h 781050"/>
              <a:gd name="connsiteX10" fmla="*/ 390525 w 781050"/>
              <a:gd name="connsiteY10" fmla="*/ 428625 h 781050"/>
              <a:gd name="connsiteX11" fmla="*/ 428625 w 781050"/>
              <a:gd name="connsiteY11" fmla="*/ 390525 h 781050"/>
              <a:gd name="connsiteX12" fmla="*/ 390525 w 781050"/>
              <a:gd name="connsiteY12" fmla="*/ 352425 h 781050"/>
              <a:gd name="connsiteX13" fmla="*/ 390525 w 781050"/>
              <a:gd name="connsiteY13" fmla="*/ 314325 h 781050"/>
              <a:gd name="connsiteX14" fmla="*/ 466725 w 781050"/>
              <a:gd name="connsiteY14" fmla="*/ 390525 h 781050"/>
              <a:gd name="connsiteX15" fmla="*/ 390525 w 781050"/>
              <a:gd name="connsiteY15" fmla="*/ 466725 h 781050"/>
              <a:gd name="connsiteX16" fmla="*/ 314325 w 781050"/>
              <a:gd name="connsiteY16" fmla="*/ 390525 h 781050"/>
              <a:gd name="connsiteX17" fmla="*/ 390525 w 781050"/>
              <a:gd name="connsiteY17" fmla="*/ 314325 h 781050"/>
              <a:gd name="connsiteX18" fmla="*/ 371475 w 781050"/>
              <a:gd name="connsiteY18" fmla="*/ 198501 h 781050"/>
              <a:gd name="connsiteX19" fmla="*/ 198501 w 781050"/>
              <a:gd name="connsiteY19" fmla="*/ 371475 h 781050"/>
              <a:gd name="connsiteX20" fmla="*/ 276225 w 781050"/>
              <a:gd name="connsiteY20" fmla="*/ 371475 h 781050"/>
              <a:gd name="connsiteX21" fmla="*/ 276225 w 781050"/>
              <a:gd name="connsiteY21" fmla="*/ 409575 h 781050"/>
              <a:gd name="connsiteX22" fmla="*/ 198501 w 781050"/>
              <a:gd name="connsiteY22" fmla="*/ 409575 h 781050"/>
              <a:gd name="connsiteX23" fmla="*/ 371475 w 781050"/>
              <a:gd name="connsiteY23" fmla="*/ 582549 h 781050"/>
              <a:gd name="connsiteX24" fmla="*/ 371475 w 781050"/>
              <a:gd name="connsiteY24" fmla="*/ 504825 h 781050"/>
              <a:gd name="connsiteX25" fmla="*/ 409575 w 781050"/>
              <a:gd name="connsiteY25" fmla="*/ 504825 h 781050"/>
              <a:gd name="connsiteX26" fmla="*/ 409575 w 781050"/>
              <a:gd name="connsiteY26" fmla="*/ 582549 h 781050"/>
              <a:gd name="connsiteX27" fmla="*/ 582549 w 781050"/>
              <a:gd name="connsiteY27" fmla="*/ 409575 h 781050"/>
              <a:gd name="connsiteX28" fmla="*/ 504825 w 781050"/>
              <a:gd name="connsiteY28" fmla="*/ 409575 h 781050"/>
              <a:gd name="connsiteX29" fmla="*/ 504825 w 781050"/>
              <a:gd name="connsiteY29" fmla="*/ 371475 h 781050"/>
              <a:gd name="connsiteX30" fmla="*/ 582549 w 781050"/>
              <a:gd name="connsiteY30" fmla="*/ 371475 h 781050"/>
              <a:gd name="connsiteX31" fmla="*/ 409575 w 781050"/>
              <a:gd name="connsiteY31" fmla="*/ 198501 h 781050"/>
              <a:gd name="connsiteX32" fmla="*/ 409575 w 781050"/>
              <a:gd name="connsiteY32" fmla="*/ 276225 h 781050"/>
              <a:gd name="connsiteX33" fmla="*/ 371475 w 781050"/>
              <a:gd name="connsiteY33" fmla="*/ 276225 h 781050"/>
              <a:gd name="connsiteX34" fmla="*/ 409575 w 781050"/>
              <a:gd name="connsiteY34" fmla="*/ 114300 h 781050"/>
              <a:gd name="connsiteX35" fmla="*/ 409575 w 781050"/>
              <a:gd name="connsiteY35" fmla="*/ 160211 h 781050"/>
              <a:gd name="connsiteX36" fmla="*/ 620840 w 781050"/>
              <a:gd name="connsiteY36" fmla="*/ 371475 h 781050"/>
              <a:gd name="connsiteX37" fmla="*/ 666750 w 781050"/>
              <a:gd name="connsiteY37" fmla="*/ 371475 h 781050"/>
              <a:gd name="connsiteX38" fmla="*/ 409575 w 781050"/>
              <a:gd name="connsiteY38" fmla="*/ 114300 h 781050"/>
              <a:gd name="connsiteX39" fmla="*/ 371475 w 781050"/>
              <a:gd name="connsiteY39" fmla="*/ 114300 h 781050"/>
              <a:gd name="connsiteX40" fmla="*/ 114300 w 781050"/>
              <a:gd name="connsiteY40" fmla="*/ 371475 h 781050"/>
              <a:gd name="connsiteX41" fmla="*/ 160211 w 781050"/>
              <a:gd name="connsiteY41" fmla="*/ 371475 h 781050"/>
              <a:gd name="connsiteX42" fmla="*/ 371475 w 781050"/>
              <a:gd name="connsiteY42" fmla="*/ 160306 h 781050"/>
              <a:gd name="connsiteX43" fmla="*/ 371475 w 781050"/>
              <a:gd name="connsiteY43" fmla="*/ 0 h 781050"/>
              <a:gd name="connsiteX44" fmla="*/ 409575 w 781050"/>
              <a:gd name="connsiteY44" fmla="*/ 0 h 781050"/>
              <a:gd name="connsiteX45" fmla="*/ 409575 w 781050"/>
              <a:gd name="connsiteY45" fmla="*/ 57150 h 781050"/>
              <a:gd name="connsiteX46" fmla="*/ 723900 w 781050"/>
              <a:gd name="connsiteY46" fmla="*/ 371475 h 781050"/>
              <a:gd name="connsiteX47" fmla="*/ 781050 w 781050"/>
              <a:gd name="connsiteY47" fmla="*/ 371475 h 781050"/>
              <a:gd name="connsiteX48" fmla="*/ 781050 w 781050"/>
              <a:gd name="connsiteY48" fmla="*/ 409575 h 781050"/>
              <a:gd name="connsiteX49" fmla="*/ 723900 w 781050"/>
              <a:gd name="connsiteY49" fmla="*/ 409575 h 781050"/>
              <a:gd name="connsiteX50" fmla="*/ 409575 w 781050"/>
              <a:gd name="connsiteY50" fmla="*/ 723900 h 781050"/>
              <a:gd name="connsiteX51" fmla="*/ 409575 w 781050"/>
              <a:gd name="connsiteY51" fmla="*/ 781050 h 781050"/>
              <a:gd name="connsiteX52" fmla="*/ 371475 w 781050"/>
              <a:gd name="connsiteY52" fmla="*/ 781050 h 781050"/>
              <a:gd name="connsiteX53" fmla="*/ 371475 w 781050"/>
              <a:gd name="connsiteY53" fmla="*/ 723900 h 781050"/>
              <a:gd name="connsiteX54" fmla="*/ 57150 w 781050"/>
              <a:gd name="connsiteY54" fmla="*/ 409575 h 781050"/>
              <a:gd name="connsiteX55" fmla="*/ 0 w 781050"/>
              <a:gd name="connsiteY55" fmla="*/ 409575 h 781050"/>
              <a:gd name="connsiteX56" fmla="*/ 0 w 781050"/>
              <a:gd name="connsiteY56" fmla="*/ 371475 h 781050"/>
              <a:gd name="connsiteX57" fmla="*/ 57150 w 781050"/>
              <a:gd name="connsiteY57" fmla="*/ 371475 h 781050"/>
              <a:gd name="connsiteX58" fmla="*/ 371475 w 781050"/>
              <a:gd name="connsiteY58" fmla="*/ 5715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81050" h="781050">
                <a:moveTo>
                  <a:pt x="620840" y="409575"/>
                </a:moveTo>
                <a:cubicBezTo>
                  <a:pt x="611384" y="522104"/>
                  <a:pt x="522104" y="611384"/>
                  <a:pt x="409575" y="620840"/>
                </a:cubicBezTo>
                <a:lnTo>
                  <a:pt x="409575" y="666750"/>
                </a:lnTo>
                <a:cubicBezTo>
                  <a:pt x="547348" y="656955"/>
                  <a:pt x="656955" y="547348"/>
                  <a:pt x="666750" y="409575"/>
                </a:cubicBezTo>
                <a:close/>
                <a:moveTo>
                  <a:pt x="114300" y="409575"/>
                </a:moveTo>
                <a:cubicBezTo>
                  <a:pt x="124096" y="547348"/>
                  <a:pt x="233703" y="656955"/>
                  <a:pt x="371475" y="666750"/>
                </a:cubicBezTo>
                <a:lnTo>
                  <a:pt x="371475" y="620840"/>
                </a:lnTo>
                <a:cubicBezTo>
                  <a:pt x="258983" y="611340"/>
                  <a:pt x="169755" y="522071"/>
                  <a:pt x="160306" y="409575"/>
                </a:cubicBezTo>
                <a:close/>
                <a:moveTo>
                  <a:pt x="390525" y="352425"/>
                </a:moveTo>
                <a:cubicBezTo>
                  <a:pt x="369483" y="352425"/>
                  <a:pt x="352425" y="369483"/>
                  <a:pt x="352425" y="390525"/>
                </a:cubicBezTo>
                <a:cubicBezTo>
                  <a:pt x="352425" y="411567"/>
                  <a:pt x="369483" y="428625"/>
                  <a:pt x="390525" y="428625"/>
                </a:cubicBezTo>
                <a:cubicBezTo>
                  <a:pt x="411567" y="428625"/>
                  <a:pt x="428625" y="411567"/>
                  <a:pt x="428625" y="390525"/>
                </a:cubicBezTo>
                <a:cubicBezTo>
                  <a:pt x="428625" y="369483"/>
                  <a:pt x="411567" y="352425"/>
                  <a:pt x="390525" y="352425"/>
                </a:cubicBezTo>
                <a:close/>
                <a:moveTo>
                  <a:pt x="390525" y="314325"/>
                </a:moveTo>
                <a:cubicBezTo>
                  <a:pt x="432609" y="314325"/>
                  <a:pt x="466725" y="348441"/>
                  <a:pt x="466725" y="390525"/>
                </a:cubicBezTo>
                <a:cubicBezTo>
                  <a:pt x="466725" y="432609"/>
                  <a:pt x="432609" y="466725"/>
                  <a:pt x="390525" y="466725"/>
                </a:cubicBezTo>
                <a:cubicBezTo>
                  <a:pt x="348441" y="466725"/>
                  <a:pt x="314325" y="432609"/>
                  <a:pt x="314325" y="390525"/>
                </a:cubicBezTo>
                <a:cubicBezTo>
                  <a:pt x="314325" y="348441"/>
                  <a:pt x="348441" y="314325"/>
                  <a:pt x="390525" y="314325"/>
                </a:cubicBezTo>
                <a:close/>
                <a:moveTo>
                  <a:pt x="371475" y="198501"/>
                </a:moveTo>
                <a:cubicBezTo>
                  <a:pt x="280003" y="207655"/>
                  <a:pt x="207655" y="280003"/>
                  <a:pt x="198501" y="371475"/>
                </a:cubicBezTo>
                <a:lnTo>
                  <a:pt x="276225" y="371475"/>
                </a:lnTo>
                <a:lnTo>
                  <a:pt x="276225" y="409575"/>
                </a:lnTo>
                <a:lnTo>
                  <a:pt x="198501" y="409575"/>
                </a:lnTo>
                <a:cubicBezTo>
                  <a:pt x="207655" y="501047"/>
                  <a:pt x="280003" y="573396"/>
                  <a:pt x="371475" y="582549"/>
                </a:cubicBezTo>
                <a:lnTo>
                  <a:pt x="371475" y="504825"/>
                </a:lnTo>
                <a:lnTo>
                  <a:pt x="409575" y="504825"/>
                </a:lnTo>
                <a:lnTo>
                  <a:pt x="409575" y="582549"/>
                </a:lnTo>
                <a:cubicBezTo>
                  <a:pt x="501047" y="573395"/>
                  <a:pt x="573396" y="501047"/>
                  <a:pt x="582549" y="409575"/>
                </a:cubicBezTo>
                <a:lnTo>
                  <a:pt x="504825" y="409575"/>
                </a:lnTo>
                <a:lnTo>
                  <a:pt x="504825" y="371475"/>
                </a:lnTo>
                <a:lnTo>
                  <a:pt x="582549" y="371475"/>
                </a:lnTo>
                <a:cubicBezTo>
                  <a:pt x="573395" y="280003"/>
                  <a:pt x="501047" y="207655"/>
                  <a:pt x="409575" y="198501"/>
                </a:cubicBezTo>
                <a:lnTo>
                  <a:pt x="409575" y="276225"/>
                </a:lnTo>
                <a:lnTo>
                  <a:pt x="371475" y="276225"/>
                </a:lnTo>
                <a:close/>
                <a:moveTo>
                  <a:pt x="409575" y="114300"/>
                </a:moveTo>
                <a:lnTo>
                  <a:pt x="409575" y="160211"/>
                </a:lnTo>
                <a:cubicBezTo>
                  <a:pt x="522104" y="169666"/>
                  <a:pt x="611384" y="258946"/>
                  <a:pt x="620840" y="371475"/>
                </a:cubicBezTo>
                <a:lnTo>
                  <a:pt x="666750" y="371475"/>
                </a:lnTo>
                <a:cubicBezTo>
                  <a:pt x="656955" y="233703"/>
                  <a:pt x="547348" y="124096"/>
                  <a:pt x="409575" y="114300"/>
                </a:cubicBezTo>
                <a:close/>
                <a:moveTo>
                  <a:pt x="371475" y="114300"/>
                </a:moveTo>
                <a:cubicBezTo>
                  <a:pt x="233703" y="124096"/>
                  <a:pt x="124096" y="233703"/>
                  <a:pt x="114300" y="371475"/>
                </a:cubicBezTo>
                <a:lnTo>
                  <a:pt x="160211" y="371475"/>
                </a:lnTo>
                <a:cubicBezTo>
                  <a:pt x="169710" y="258983"/>
                  <a:pt x="258979" y="169755"/>
                  <a:pt x="371475" y="160306"/>
                </a:cubicBezTo>
                <a:close/>
                <a:moveTo>
                  <a:pt x="371475" y="0"/>
                </a:moveTo>
                <a:lnTo>
                  <a:pt x="409575" y="0"/>
                </a:lnTo>
                <a:lnTo>
                  <a:pt x="409575" y="57150"/>
                </a:lnTo>
                <a:cubicBezTo>
                  <a:pt x="578863" y="67138"/>
                  <a:pt x="713912" y="202187"/>
                  <a:pt x="723900" y="371475"/>
                </a:cubicBezTo>
                <a:lnTo>
                  <a:pt x="781050" y="371475"/>
                </a:lnTo>
                <a:lnTo>
                  <a:pt x="781050" y="409575"/>
                </a:lnTo>
                <a:lnTo>
                  <a:pt x="723900" y="409575"/>
                </a:lnTo>
                <a:cubicBezTo>
                  <a:pt x="713912" y="578863"/>
                  <a:pt x="578863" y="713912"/>
                  <a:pt x="409575" y="723900"/>
                </a:cubicBezTo>
                <a:lnTo>
                  <a:pt x="409575" y="781050"/>
                </a:lnTo>
                <a:lnTo>
                  <a:pt x="371475" y="781050"/>
                </a:lnTo>
                <a:lnTo>
                  <a:pt x="371475" y="723900"/>
                </a:lnTo>
                <a:cubicBezTo>
                  <a:pt x="202187" y="713912"/>
                  <a:pt x="67138" y="578863"/>
                  <a:pt x="57150" y="409575"/>
                </a:cubicBezTo>
                <a:lnTo>
                  <a:pt x="0" y="409575"/>
                </a:lnTo>
                <a:lnTo>
                  <a:pt x="0" y="371475"/>
                </a:lnTo>
                <a:lnTo>
                  <a:pt x="57150" y="371475"/>
                </a:lnTo>
                <a:cubicBezTo>
                  <a:pt x="67138" y="202187"/>
                  <a:pt x="202187" y="67138"/>
                  <a:pt x="371475" y="57150"/>
                </a:cubicBezTo>
                <a:close/>
              </a:path>
            </a:pathLst>
          </a:custGeom>
          <a:solidFill>
            <a:srgbClr val="DBD1E7"/>
          </a:solidFill>
          <a:ln w="9525" cap="flat">
            <a:noFill/>
            <a:prstDash val="solid"/>
            <a:miter/>
          </a:ln>
        </p:spPr>
        <p:txBody>
          <a:bodyPr rtlCol="0" anchor="ctr"/>
          <a:lstStyle/>
          <a:p>
            <a:endParaRPr lang="en-FR"/>
          </a:p>
        </p:txBody>
      </p:sp>
      <p:sp>
        <p:nvSpPr>
          <p:cNvPr id="21" name="Graphic 16" descr="Help with solid fill">
            <a:extLst>
              <a:ext uri="{FF2B5EF4-FFF2-40B4-BE49-F238E27FC236}">
                <a16:creationId xmlns:a16="http://schemas.microsoft.com/office/drawing/2014/main" id="{BEA52444-2C02-014F-DA00-7AABCE144D7C}"/>
              </a:ext>
            </a:extLst>
          </p:cNvPr>
          <p:cNvSpPr/>
          <p:nvPr/>
        </p:nvSpPr>
        <p:spPr>
          <a:xfrm>
            <a:off x="767913" y="2753226"/>
            <a:ext cx="681787" cy="681787"/>
          </a:xfrm>
          <a:custGeom>
            <a:avLst/>
            <a:gdLst>
              <a:gd name="connsiteX0" fmla="*/ 361950 w 723900"/>
              <a:gd name="connsiteY0" fmla="*/ 0 h 723900"/>
              <a:gd name="connsiteX1" fmla="*/ 0 w 723900"/>
              <a:gd name="connsiteY1" fmla="*/ 361950 h 723900"/>
              <a:gd name="connsiteX2" fmla="*/ 361950 w 723900"/>
              <a:gd name="connsiteY2" fmla="*/ 723900 h 723900"/>
              <a:gd name="connsiteX3" fmla="*/ 723900 w 723900"/>
              <a:gd name="connsiteY3" fmla="*/ 361950 h 723900"/>
              <a:gd name="connsiteX4" fmla="*/ 361950 w 723900"/>
              <a:gd name="connsiteY4" fmla="*/ 0 h 723900"/>
              <a:gd name="connsiteX5" fmla="*/ 361950 w 723900"/>
              <a:gd name="connsiteY5" fmla="*/ 628650 h 723900"/>
              <a:gd name="connsiteX6" fmla="*/ 314325 w 723900"/>
              <a:gd name="connsiteY6" fmla="*/ 581025 h 723900"/>
              <a:gd name="connsiteX7" fmla="*/ 361950 w 723900"/>
              <a:gd name="connsiteY7" fmla="*/ 533400 h 723900"/>
              <a:gd name="connsiteX8" fmla="*/ 409575 w 723900"/>
              <a:gd name="connsiteY8" fmla="*/ 581025 h 723900"/>
              <a:gd name="connsiteX9" fmla="*/ 361950 w 723900"/>
              <a:gd name="connsiteY9" fmla="*/ 628650 h 723900"/>
              <a:gd name="connsiteX10" fmla="*/ 390525 w 723900"/>
              <a:gd name="connsiteY10" fmla="*/ 407670 h 723900"/>
              <a:gd name="connsiteX11" fmla="*/ 390525 w 723900"/>
              <a:gd name="connsiteY11" fmla="*/ 495300 h 723900"/>
              <a:gd name="connsiteX12" fmla="*/ 333375 w 723900"/>
              <a:gd name="connsiteY12" fmla="*/ 495300 h 723900"/>
              <a:gd name="connsiteX13" fmla="*/ 333375 w 723900"/>
              <a:gd name="connsiteY13" fmla="*/ 352425 h 723900"/>
              <a:gd name="connsiteX14" fmla="*/ 361950 w 723900"/>
              <a:gd name="connsiteY14" fmla="*/ 352425 h 723900"/>
              <a:gd name="connsiteX15" fmla="*/ 466725 w 723900"/>
              <a:gd name="connsiteY15" fmla="*/ 257175 h 723900"/>
              <a:gd name="connsiteX16" fmla="*/ 361950 w 723900"/>
              <a:gd name="connsiteY16" fmla="*/ 152400 h 723900"/>
              <a:gd name="connsiteX17" fmla="*/ 257175 w 723900"/>
              <a:gd name="connsiteY17" fmla="*/ 257175 h 723900"/>
              <a:gd name="connsiteX18" fmla="*/ 200025 w 723900"/>
              <a:gd name="connsiteY18" fmla="*/ 257175 h 723900"/>
              <a:gd name="connsiteX19" fmla="*/ 361950 w 723900"/>
              <a:gd name="connsiteY19" fmla="*/ 95250 h 723900"/>
              <a:gd name="connsiteX20" fmla="*/ 523875 w 723900"/>
              <a:gd name="connsiteY20" fmla="*/ 257175 h 723900"/>
              <a:gd name="connsiteX21" fmla="*/ 390525 w 723900"/>
              <a:gd name="connsiteY21" fmla="*/ 40767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23900" h="723900">
                <a:moveTo>
                  <a:pt x="361950" y="0"/>
                </a:moveTo>
                <a:cubicBezTo>
                  <a:pt x="161925" y="0"/>
                  <a:pt x="0" y="161925"/>
                  <a:pt x="0" y="361950"/>
                </a:cubicBezTo>
                <a:cubicBezTo>
                  <a:pt x="0" y="561975"/>
                  <a:pt x="161925" y="723900"/>
                  <a:pt x="361950" y="723900"/>
                </a:cubicBezTo>
                <a:cubicBezTo>
                  <a:pt x="561975" y="723900"/>
                  <a:pt x="723900" y="561975"/>
                  <a:pt x="723900" y="361950"/>
                </a:cubicBezTo>
                <a:cubicBezTo>
                  <a:pt x="723900" y="161925"/>
                  <a:pt x="561975" y="0"/>
                  <a:pt x="361950" y="0"/>
                </a:cubicBezTo>
                <a:close/>
                <a:moveTo>
                  <a:pt x="361950" y="628650"/>
                </a:moveTo>
                <a:cubicBezTo>
                  <a:pt x="335280" y="628650"/>
                  <a:pt x="314325" y="607695"/>
                  <a:pt x="314325" y="581025"/>
                </a:cubicBezTo>
                <a:cubicBezTo>
                  <a:pt x="314325" y="554355"/>
                  <a:pt x="335280" y="533400"/>
                  <a:pt x="361950" y="533400"/>
                </a:cubicBezTo>
                <a:cubicBezTo>
                  <a:pt x="388620" y="533400"/>
                  <a:pt x="409575" y="554355"/>
                  <a:pt x="409575" y="581025"/>
                </a:cubicBezTo>
                <a:cubicBezTo>
                  <a:pt x="409575" y="607695"/>
                  <a:pt x="388620" y="628650"/>
                  <a:pt x="361950" y="628650"/>
                </a:cubicBezTo>
                <a:close/>
                <a:moveTo>
                  <a:pt x="390525" y="407670"/>
                </a:moveTo>
                <a:cubicBezTo>
                  <a:pt x="390525" y="432435"/>
                  <a:pt x="390525" y="495300"/>
                  <a:pt x="390525" y="495300"/>
                </a:cubicBezTo>
                <a:lnTo>
                  <a:pt x="333375" y="495300"/>
                </a:lnTo>
                <a:lnTo>
                  <a:pt x="333375" y="352425"/>
                </a:lnTo>
                <a:lnTo>
                  <a:pt x="361950" y="352425"/>
                </a:lnTo>
                <a:cubicBezTo>
                  <a:pt x="425768" y="352425"/>
                  <a:pt x="466725" y="315278"/>
                  <a:pt x="466725" y="257175"/>
                </a:cubicBezTo>
                <a:cubicBezTo>
                  <a:pt x="466725" y="197168"/>
                  <a:pt x="421958" y="152400"/>
                  <a:pt x="361950" y="152400"/>
                </a:cubicBezTo>
                <a:cubicBezTo>
                  <a:pt x="296228" y="152400"/>
                  <a:pt x="257175" y="191453"/>
                  <a:pt x="257175" y="257175"/>
                </a:cubicBezTo>
                <a:lnTo>
                  <a:pt x="200025" y="257175"/>
                </a:lnTo>
                <a:cubicBezTo>
                  <a:pt x="200025" y="160020"/>
                  <a:pt x="264795" y="95250"/>
                  <a:pt x="361950" y="95250"/>
                </a:cubicBezTo>
                <a:cubicBezTo>
                  <a:pt x="452438" y="95250"/>
                  <a:pt x="523875" y="166688"/>
                  <a:pt x="523875" y="257175"/>
                </a:cubicBezTo>
                <a:cubicBezTo>
                  <a:pt x="523875" y="338138"/>
                  <a:pt x="470535" y="396240"/>
                  <a:pt x="390525" y="407670"/>
                </a:cubicBezTo>
                <a:close/>
              </a:path>
            </a:pathLst>
          </a:custGeom>
          <a:solidFill>
            <a:srgbClr val="DBD1E7"/>
          </a:solidFill>
          <a:ln w="9525" cap="flat">
            <a:noFill/>
            <a:prstDash val="solid"/>
            <a:miter/>
          </a:ln>
        </p:spPr>
        <p:txBody>
          <a:bodyPr rtlCol="0" anchor="ctr"/>
          <a:lstStyle/>
          <a:p>
            <a:endParaRPr lang="en-FR"/>
          </a:p>
        </p:txBody>
      </p:sp>
      <p:sp>
        <p:nvSpPr>
          <p:cNvPr id="23" name="Text 3">
            <a:extLst>
              <a:ext uri="{FF2B5EF4-FFF2-40B4-BE49-F238E27FC236}">
                <a16:creationId xmlns:a16="http://schemas.microsoft.com/office/drawing/2014/main" id="{88583231-10F7-52EF-BD4C-ED7CCFBA0163}"/>
              </a:ext>
            </a:extLst>
          </p:cNvPr>
          <p:cNvSpPr/>
          <p:nvPr/>
        </p:nvSpPr>
        <p:spPr>
          <a:xfrm>
            <a:off x="2046803" y="2798459"/>
            <a:ext cx="6380798" cy="1080043"/>
          </a:xfrm>
          <a:prstGeom prst="rect">
            <a:avLst/>
          </a:prstGeom>
          <a:noFill/>
          <a:ln/>
        </p:spPr>
        <p:txBody>
          <a:bodyPr wrap="none" lIns="0" tIns="0" rIns="0" bIns="0" rtlCol="0" anchor="t"/>
          <a:lstStyle/>
          <a:p>
            <a:pPr marL="0" indent="0">
              <a:lnSpc>
                <a:spcPts val="2500"/>
              </a:lnSpc>
              <a:buNone/>
            </a:pPr>
            <a:r>
              <a:rPr lang="en-US" sz="2000" b="1" dirty="0">
                <a:solidFill>
                  <a:srgbClr val="DAD1E6"/>
                </a:solidFill>
                <a:latin typeface="Inconsolata Bold" pitchFamily="34" charset="0"/>
                <a:cs typeface="Inconsolata Bold" pitchFamily="34" charset="-120"/>
              </a:rPr>
              <a:t>Research Question: </a:t>
            </a:r>
            <a:r>
              <a:rPr lang="en-US" sz="1600" dirty="0">
                <a:solidFill>
                  <a:srgbClr val="DAD1E6"/>
                </a:solidFill>
                <a:latin typeface="Fira Sans" pitchFamily="34" charset="0"/>
                <a:ea typeface="Fira Sans" pitchFamily="34" charset="-122"/>
                <a:cs typeface="Fira Sans" pitchFamily="34" charset="-120"/>
              </a:rPr>
              <a:t>Does market timing via use of news </a:t>
            </a:r>
          </a:p>
          <a:p>
            <a:pPr marL="0" indent="0" algn="just">
              <a:lnSpc>
                <a:spcPts val="2500"/>
              </a:lnSpc>
              <a:buNone/>
            </a:pPr>
            <a:r>
              <a:rPr lang="en-US" sz="1600" dirty="0">
                <a:solidFill>
                  <a:srgbClr val="DAD1E6"/>
                </a:solidFill>
                <a:latin typeface="Fira Sans" pitchFamily="34" charset="0"/>
                <a:ea typeface="Fira Sans" pitchFamily="34" charset="-122"/>
                <a:cs typeface="Fira Sans" pitchFamily="34" charset="-120"/>
              </a:rPr>
              <a:t>sentiment improve performance of investment portfolios?</a:t>
            </a:r>
            <a:endParaRPr lang="en-US" sz="1600" b="1" dirty="0">
              <a:solidFill>
                <a:srgbClr val="DAD1E6"/>
              </a:solidFill>
              <a:latin typeface="Inconsolata Bold" pitchFamily="34" charset="0"/>
              <a:cs typeface="Inconsolata Bold" pitchFamily="34" charset="-120"/>
            </a:endParaRPr>
          </a:p>
          <a:p>
            <a:pPr marL="0" indent="0">
              <a:lnSpc>
                <a:spcPts val="2500"/>
              </a:lnSpc>
              <a:buNone/>
            </a:pPr>
            <a:endParaRPr lang="en-US" sz="2000" dirty="0"/>
          </a:p>
        </p:txBody>
      </p:sp>
      <p:sp>
        <p:nvSpPr>
          <p:cNvPr id="24" name="Text 3">
            <a:extLst>
              <a:ext uri="{FF2B5EF4-FFF2-40B4-BE49-F238E27FC236}">
                <a16:creationId xmlns:a16="http://schemas.microsoft.com/office/drawing/2014/main" id="{93449D79-B341-B38A-D6AC-D7B126AEAC1C}"/>
              </a:ext>
            </a:extLst>
          </p:cNvPr>
          <p:cNvSpPr/>
          <p:nvPr/>
        </p:nvSpPr>
        <p:spPr>
          <a:xfrm>
            <a:off x="2046803" y="4970010"/>
            <a:ext cx="6380798" cy="1326507"/>
          </a:xfrm>
          <a:prstGeom prst="rect">
            <a:avLst/>
          </a:prstGeom>
          <a:noFill/>
          <a:ln/>
        </p:spPr>
        <p:txBody>
          <a:bodyPr wrap="none" lIns="0" tIns="0" rIns="0" bIns="0" rtlCol="0" anchor="t"/>
          <a:lstStyle/>
          <a:p>
            <a:pPr marL="0" indent="0" algn="just">
              <a:lnSpc>
                <a:spcPts val="2500"/>
              </a:lnSpc>
              <a:buNone/>
            </a:pPr>
            <a:r>
              <a:rPr lang="en-US" sz="2000" b="1" dirty="0">
                <a:solidFill>
                  <a:srgbClr val="DAD1E6"/>
                </a:solidFill>
                <a:latin typeface="Inconsolata Bold" pitchFamily="34" charset="0"/>
                <a:cs typeface="Inconsolata Bold" pitchFamily="34" charset="-120"/>
              </a:rPr>
              <a:t>Research Hypothesis: </a:t>
            </a:r>
            <a:r>
              <a:rPr lang="en-US" sz="1600" dirty="0">
                <a:solidFill>
                  <a:srgbClr val="DAD1E6"/>
                </a:solidFill>
                <a:latin typeface="Fira Sans" pitchFamily="34" charset="0"/>
                <a:ea typeface="Fira Sans" pitchFamily="34" charset="-122"/>
                <a:cs typeface="Fira Sans" pitchFamily="34" charset="-120"/>
              </a:rPr>
              <a:t>Mean-Variance portfolios of MKT,</a:t>
            </a:r>
          </a:p>
          <a:p>
            <a:pPr marL="0" indent="0" algn="just">
              <a:lnSpc>
                <a:spcPts val="2500"/>
              </a:lnSpc>
              <a:buNone/>
            </a:pPr>
            <a:r>
              <a:rPr lang="en-US" sz="1600" dirty="0">
                <a:solidFill>
                  <a:srgbClr val="DAD1E6"/>
                </a:solidFill>
                <a:latin typeface="Fira Sans" pitchFamily="34" charset="0"/>
                <a:ea typeface="Fira Sans" pitchFamily="34" charset="-122"/>
                <a:cs typeface="Fira Sans" pitchFamily="34" charset="-120"/>
              </a:rPr>
              <a:t> SMB, HML, RMW, CMA factors with their sentiment-managed </a:t>
            </a:r>
          </a:p>
          <a:p>
            <a:pPr marL="0" indent="0" algn="just">
              <a:lnSpc>
                <a:spcPts val="2500"/>
              </a:lnSpc>
              <a:buNone/>
            </a:pPr>
            <a:r>
              <a:rPr lang="en-US" sz="1600" dirty="0">
                <a:solidFill>
                  <a:srgbClr val="DAD1E6"/>
                </a:solidFill>
                <a:latin typeface="Fira Sans" pitchFamily="34" charset="0"/>
                <a:ea typeface="Fira Sans" pitchFamily="34" charset="-122"/>
                <a:cs typeface="Fira Sans" pitchFamily="34" charset="-120"/>
              </a:rPr>
              <a:t>counterparts yield higher Sharpe Ratio out-of-sample than </a:t>
            </a:r>
          </a:p>
          <a:p>
            <a:pPr marL="0" indent="0" algn="just">
              <a:lnSpc>
                <a:spcPts val="2500"/>
              </a:lnSpc>
              <a:buNone/>
            </a:pPr>
            <a:r>
              <a:rPr lang="en-US" sz="1600" dirty="0">
                <a:solidFill>
                  <a:srgbClr val="DAD1E6"/>
                </a:solidFill>
                <a:latin typeface="Fira Sans" pitchFamily="34" charset="0"/>
                <a:ea typeface="Fira Sans" pitchFamily="34" charset="-122"/>
                <a:cs typeface="Fira Sans" pitchFamily="34" charset="-120"/>
              </a:rPr>
              <a:t>unmanaged factor portfolios</a:t>
            </a:r>
            <a:endParaRPr lang="en-US" sz="1600" b="1" dirty="0">
              <a:solidFill>
                <a:srgbClr val="DAD1E6"/>
              </a:solidFill>
              <a:latin typeface="Inconsolata Bold" pitchFamily="34" charset="0"/>
              <a:cs typeface="Inconsolata Bold" pitchFamily="34" charset="-120"/>
            </a:endParaRPr>
          </a:p>
          <a:p>
            <a:pPr marL="0" indent="0" algn="just">
              <a:lnSpc>
                <a:spcPts val="2500"/>
              </a:lnSpc>
              <a:buNone/>
            </a:pPr>
            <a:endParaRPr lang="en-US" sz="2000" dirty="0"/>
          </a:p>
        </p:txBody>
      </p:sp>
    </p:spTree>
    <p:extLst>
      <p:ext uri="{BB962C8B-B14F-4D97-AF65-F5344CB8AC3E}">
        <p14:creationId xmlns:p14="http://schemas.microsoft.com/office/powerpoint/2010/main" val="3734021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719"/>
          </a:xfrm>
          <a:prstGeom prst="rect">
            <a:avLst/>
          </a:prstGeom>
        </p:spPr>
      </p:pic>
      <p:sp>
        <p:nvSpPr>
          <p:cNvPr id="3" name="Text 0"/>
          <p:cNvSpPr/>
          <p:nvPr/>
        </p:nvSpPr>
        <p:spPr>
          <a:xfrm>
            <a:off x="716399" y="562927"/>
            <a:ext cx="5627727" cy="639604"/>
          </a:xfrm>
          <a:prstGeom prst="rect">
            <a:avLst/>
          </a:prstGeom>
          <a:noFill/>
          <a:ln/>
        </p:spPr>
        <p:txBody>
          <a:bodyPr wrap="none" lIns="0" tIns="0" rIns="0" bIns="0" rtlCol="0" anchor="t"/>
          <a:lstStyle/>
          <a:p>
            <a:pPr marL="0" indent="0" algn="l">
              <a:lnSpc>
                <a:spcPts val="5000"/>
              </a:lnSpc>
              <a:buNone/>
            </a:pPr>
            <a:r>
              <a:rPr lang="en-US" sz="4000" b="1" dirty="0">
                <a:solidFill>
                  <a:srgbClr val="F94CAF"/>
                </a:solidFill>
                <a:latin typeface="Inconsolata Bold" pitchFamily="34" charset="0"/>
                <a:ea typeface="Inconsolata Bold" pitchFamily="34" charset="-122"/>
                <a:cs typeface="Inconsolata Bold" pitchFamily="34" charset="-120"/>
              </a:rPr>
              <a:t>Theoretical Background</a:t>
            </a:r>
            <a:endParaRPr lang="en-US" sz="4000" dirty="0"/>
          </a:p>
        </p:txBody>
      </p:sp>
      <p:pic>
        <p:nvPicPr>
          <p:cNvPr id="4" name="Image 1" descr="preencoded.png"/>
          <p:cNvPicPr>
            <a:picLocks noChangeAspect="1"/>
          </p:cNvPicPr>
          <p:nvPr/>
        </p:nvPicPr>
        <p:blipFill>
          <a:blip r:embed="rId4"/>
          <a:stretch>
            <a:fillRect/>
          </a:stretch>
        </p:blipFill>
        <p:spPr>
          <a:xfrm>
            <a:off x="716399" y="1509474"/>
            <a:ext cx="1023461" cy="2161580"/>
          </a:xfrm>
          <a:prstGeom prst="rect">
            <a:avLst/>
          </a:prstGeom>
        </p:spPr>
      </p:pic>
      <p:sp>
        <p:nvSpPr>
          <p:cNvPr id="5" name="Text 1"/>
          <p:cNvSpPr/>
          <p:nvPr/>
        </p:nvSpPr>
        <p:spPr>
          <a:xfrm>
            <a:off x="2046803" y="1714143"/>
            <a:ext cx="3452574" cy="319802"/>
          </a:xfrm>
          <a:prstGeom prst="rect">
            <a:avLst/>
          </a:prstGeom>
          <a:noFill/>
          <a:ln/>
        </p:spPr>
        <p:txBody>
          <a:bodyPr wrap="none" lIns="0" tIns="0" rIns="0" bIns="0" rtlCol="0" anchor="t"/>
          <a:lstStyle/>
          <a:p>
            <a:pPr marL="0" indent="0" algn="l">
              <a:lnSpc>
                <a:spcPts val="2500"/>
              </a:lnSpc>
              <a:buNone/>
            </a:pPr>
            <a:r>
              <a:rPr lang="en-US" sz="2000" b="1" dirty="0">
                <a:solidFill>
                  <a:srgbClr val="DAD1E6"/>
                </a:solidFill>
                <a:latin typeface="Inconsolata Bold" pitchFamily="34" charset="0"/>
                <a:ea typeface="Inconsolata Bold" pitchFamily="34" charset="-122"/>
                <a:cs typeface="Inconsolata Bold" pitchFamily="34" charset="-120"/>
              </a:rPr>
              <a:t>Portfolio Management Theory</a:t>
            </a:r>
            <a:endParaRPr lang="en-US" sz="2000" dirty="0"/>
          </a:p>
        </p:txBody>
      </p:sp>
      <p:sp>
        <p:nvSpPr>
          <p:cNvPr id="6" name="Text 2"/>
          <p:cNvSpPr/>
          <p:nvPr/>
        </p:nvSpPr>
        <p:spPr>
          <a:xfrm>
            <a:off x="2046803" y="2156698"/>
            <a:ext cx="6380798" cy="1309688"/>
          </a:xfrm>
          <a:prstGeom prst="rect">
            <a:avLst/>
          </a:prstGeom>
          <a:noFill/>
          <a:ln/>
        </p:spPr>
        <p:txBody>
          <a:bodyPr wrap="square" lIns="0" tIns="0" rIns="0" bIns="0" rtlCol="0" anchor="t"/>
          <a:lstStyle/>
          <a:p>
            <a:pPr marL="0" indent="0" algn="just">
              <a:lnSpc>
                <a:spcPts val="2550"/>
              </a:lnSpc>
              <a:buNone/>
            </a:pPr>
            <a:r>
              <a:rPr lang="en-US" sz="1600" dirty="0">
                <a:solidFill>
                  <a:srgbClr val="DAD1E6"/>
                </a:solidFill>
                <a:latin typeface="Fira Sans" pitchFamily="34" charset="0"/>
                <a:ea typeface="Fira Sans" pitchFamily="34" charset="-122"/>
                <a:cs typeface="Fira Sans" pitchFamily="34" charset="-120"/>
              </a:rPr>
              <a:t>From the ancient 1/N portfolio to Markowitz's Mean-Variance Optimization and modern Parametric Portfolio Policy, portfolio theory has evolved to balance risk and return while addressing the "curse of dimensionality."</a:t>
            </a:r>
            <a:endParaRPr lang="en-US" sz="1600" dirty="0"/>
          </a:p>
        </p:txBody>
      </p:sp>
      <p:pic>
        <p:nvPicPr>
          <p:cNvPr id="7" name="Image 2" descr="preencoded.png"/>
          <p:cNvPicPr>
            <a:picLocks noChangeAspect="1"/>
          </p:cNvPicPr>
          <p:nvPr/>
        </p:nvPicPr>
        <p:blipFill>
          <a:blip r:embed="rId5"/>
          <a:stretch>
            <a:fillRect/>
          </a:stretch>
        </p:blipFill>
        <p:spPr>
          <a:xfrm>
            <a:off x="716399" y="3671054"/>
            <a:ext cx="1023461" cy="2161580"/>
          </a:xfrm>
          <a:prstGeom prst="rect">
            <a:avLst/>
          </a:prstGeom>
        </p:spPr>
      </p:pic>
      <p:sp>
        <p:nvSpPr>
          <p:cNvPr id="8" name="Text 3"/>
          <p:cNvSpPr/>
          <p:nvPr/>
        </p:nvSpPr>
        <p:spPr>
          <a:xfrm>
            <a:off x="2046803" y="3875723"/>
            <a:ext cx="2685336" cy="319802"/>
          </a:xfrm>
          <a:prstGeom prst="rect">
            <a:avLst/>
          </a:prstGeom>
          <a:noFill/>
          <a:ln/>
        </p:spPr>
        <p:txBody>
          <a:bodyPr wrap="none" lIns="0" tIns="0" rIns="0" bIns="0" rtlCol="0" anchor="t"/>
          <a:lstStyle/>
          <a:p>
            <a:pPr marL="0" indent="0" algn="l">
              <a:lnSpc>
                <a:spcPts val="2500"/>
              </a:lnSpc>
              <a:buNone/>
            </a:pPr>
            <a:r>
              <a:rPr lang="en-US" sz="2000" b="1" dirty="0">
                <a:solidFill>
                  <a:srgbClr val="DAD1E6"/>
                </a:solidFill>
                <a:latin typeface="Inconsolata Bold" pitchFamily="34" charset="0"/>
                <a:ea typeface="Inconsolata Bold" pitchFamily="34" charset="-122"/>
                <a:cs typeface="Inconsolata Bold" pitchFamily="34" charset="-120"/>
              </a:rPr>
              <a:t>Volatility Management</a:t>
            </a:r>
            <a:endParaRPr lang="en-US" sz="2000" dirty="0"/>
          </a:p>
        </p:txBody>
      </p:sp>
      <p:sp>
        <p:nvSpPr>
          <p:cNvPr id="9" name="Text 4"/>
          <p:cNvSpPr/>
          <p:nvPr/>
        </p:nvSpPr>
        <p:spPr>
          <a:xfrm>
            <a:off x="2046803" y="4318278"/>
            <a:ext cx="6380798" cy="1309688"/>
          </a:xfrm>
          <a:prstGeom prst="rect">
            <a:avLst/>
          </a:prstGeom>
          <a:noFill/>
          <a:ln/>
        </p:spPr>
        <p:txBody>
          <a:bodyPr wrap="square" lIns="0" tIns="0" rIns="0" bIns="0" rtlCol="0" anchor="t"/>
          <a:lstStyle/>
          <a:p>
            <a:pPr marL="0" indent="0" algn="just">
              <a:lnSpc>
                <a:spcPts val="2550"/>
              </a:lnSpc>
              <a:buNone/>
            </a:pPr>
            <a:r>
              <a:rPr lang="en-US" sz="1600" dirty="0">
                <a:solidFill>
                  <a:srgbClr val="DAD1E6"/>
                </a:solidFill>
                <a:latin typeface="Fira Sans" pitchFamily="34" charset="0"/>
                <a:ea typeface="Fira Sans" pitchFamily="34" charset="-122"/>
                <a:cs typeface="Fira Sans" pitchFamily="34" charset="-120"/>
              </a:rPr>
              <a:t>Moreira and Muir (2017) showed that reducing exposure to factors during high volatility periods improves Sharpe ratios, as volatility changes aren't matched by proportional changes in expected returns.</a:t>
            </a:r>
            <a:endParaRPr lang="en-US" sz="1600" dirty="0"/>
          </a:p>
        </p:txBody>
      </p:sp>
      <p:pic>
        <p:nvPicPr>
          <p:cNvPr id="10" name="Image 3" descr="preencoded.png"/>
          <p:cNvPicPr>
            <a:picLocks noChangeAspect="1"/>
          </p:cNvPicPr>
          <p:nvPr/>
        </p:nvPicPr>
        <p:blipFill>
          <a:blip r:embed="rId6"/>
          <a:stretch>
            <a:fillRect/>
          </a:stretch>
        </p:blipFill>
        <p:spPr>
          <a:xfrm>
            <a:off x="716399" y="5832634"/>
            <a:ext cx="1023461" cy="1834158"/>
          </a:xfrm>
          <a:prstGeom prst="rect">
            <a:avLst/>
          </a:prstGeom>
        </p:spPr>
      </p:pic>
      <p:sp>
        <p:nvSpPr>
          <p:cNvPr id="11" name="Text 5"/>
          <p:cNvSpPr/>
          <p:nvPr/>
        </p:nvSpPr>
        <p:spPr>
          <a:xfrm>
            <a:off x="2046803" y="6037302"/>
            <a:ext cx="2558772" cy="319802"/>
          </a:xfrm>
          <a:prstGeom prst="rect">
            <a:avLst/>
          </a:prstGeom>
          <a:noFill/>
          <a:ln/>
        </p:spPr>
        <p:txBody>
          <a:bodyPr wrap="none" lIns="0" tIns="0" rIns="0" bIns="0" rtlCol="0" anchor="t"/>
          <a:lstStyle/>
          <a:p>
            <a:pPr marL="0" indent="0" algn="l">
              <a:lnSpc>
                <a:spcPts val="2500"/>
              </a:lnSpc>
              <a:buNone/>
            </a:pPr>
            <a:r>
              <a:rPr lang="en-US" sz="2000" b="1" dirty="0">
                <a:solidFill>
                  <a:srgbClr val="DAD1E6"/>
                </a:solidFill>
                <a:latin typeface="Inconsolata Bold" pitchFamily="34" charset="0"/>
                <a:ea typeface="Inconsolata Bold" pitchFamily="34" charset="-122"/>
                <a:cs typeface="Inconsolata Bold" pitchFamily="34" charset="-120"/>
              </a:rPr>
              <a:t>Sentiment Analysis</a:t>
            </a:r>
            <a:endParaRPr lang="en-US" sz="2000" dirty="0"/>
          </a:p>
        </p:txBody>
      </p:sp>
      <p:sp>
        <p:nvSpPr>
          <p:cNvPr id="12" name="Text 6"/>
          <p:cNvSpPr/>
          <p:nvPr/>
        </p:nvSpPr>
        <p:spPr>
          <a:xfrm>
            <a:off x="2046803" y="6479858"/>
            <a:ext cx="6380798" cy="982266"/>
          </a:xfrm>
          <a:prstGeom prst="rect">
            <a:avLst/>
          </a:prstGeom>
          <a:noFill/>
          <a:ln/>
        </p:spPr>
        <p:txBody>
          <a:bodyPr wrap="square" lIns="0" tIns="0" rIns="0" bIns="0" rtlCol="0" anchor="t"/>
          <a:lstStyle/>
          <a:p>
            <a:pPr marL="0" indent="0" algn="just">
              <a:lnSpc>
                <a:spcPts val="2550"/>
              </a:lnSpc>
              <a:buNone/>
            </a:pPr>
            <a:r>
              <a:rPr lang="en-US" sz="1600" dirty="0">
                <a:solidFill>
                  <a:srgbClr val="DAD1E6"/>
                </a:solidFill>
                <a:latin typeface="Fira Sans" pitchFamily="34" charset="0"/>
                <a:ea typeface="Fira Sans" pitchFamily="34" charset="-122"/>
                <a:cs typeface="Fira Sans" pitchFamily="34" charset="-120"/>
              </a:rPr>
              <a:t>The EPU indicator tracks mentions of 'Uncertainty', 'Volatility', and 'Economy' in news, serving as a proxy for market volatility and potentially improving factor portfolio performance.</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784071"/>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Data Description</a:t>
            </a:r>
            <a:endParaRPr lang="en-US" sz="4450" dirty="0"/>
          </a:p>
        </p:txBody>
      </p:sp>
      <p:sp>
        <p:nvSpPr>
          <p:cNvPr id="3" name="Text 1"/>
          <p:cNvSpPr/>
          <p:nvPr/>
        </p:nvSpPr>
        <p:spPr>
          <a:xfrm>
            <a:off x="793790" y="179822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Factor Data</a:t>
            </a:r>
            <a:endParaRPr lang="en-US" sz="2200" dirty="0"/>
          </a:p>
        </p:txBody>
      </p:sp>
      <p:sp>
        <p:nvSpPr>
          <p:cNvPr id="4" name="Text 2"/>
          <p:cNvSpPr/>
          <p:nvPr/>
        </p:nvSpPr>
        <p:spPr>
          <a:xfrm>
            <a:off x="793790" y="2379373"/>
            <a:ext cx="6244709" cy="1451610"/>
          </a:xfrm>
          <a:prstGeom prst="rect">
            <a:avLst/>
          </a:prstGeom>
          <a:noFill/>
          <a:ln/>
        </p:spPr>
        <p:txBody>
          <a:bodyPr wrap="square" lIns="0" tIns="0" rIns="0" bIns="0" rtlCol="0" anchor="t"/>
          <a:lstStyle/>
          <a:p>
            <a:pPr marL="0" indent="0" algn="just">
              <a:lnSpc>
                <a:spcPts val="2850"/>
              </a:lnSpc>
              <a:buNone/>
            </a:pPr>
            <a:r>
              <a:rPr lang="en-US" sz="1750" dirty="0">
                <a:solidFill>
                  <a:srgbClr val="DAD1E6"/>
                </a:solidFill>
                <a:latin typeface="Fira Sans" pitchFamily="34" charset="0"/>
                <a:ea typeface="Fira Sans" pitchFamily="34" charset="-122"/>
                <a:cs typeface="Fira Sans" pitchFamily="34" charset="-120"/>
              </a:rPr>
              <a:t>The research uses Fama-French 5 factor data from 1963 to 2024, including market factor (MKT), small-minus-big (SMB), high-minus-low (HML), robust-minus-weak (RMW), and conservative-minus-aggressive (CMA).</a:t>
            </a:r>
            <a:endParaRPr lang="en-US" sz="1750" dirty="0"/>
          </a:p>
        </p:txBody>
      </p:sp>
      <p:sp>
        <p:nvSpPr>
          <p:cNvPr id="6" name="Text 4"/>
          <p:cNvSpPr/>
          <p:nvPr/>
        </p:nvSpPr>
        <p:spPr>
          <a:xfrm>
            <a:off x="7599521" y="179822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EPU Indicator</a:t>
            </a:r>
            <a:endParaRPr lang="en-US" sz="2200" dirty="0"/>
          </a:p>
        </p:txBody>
      </p:sp>
      <p:sp>
        <p:nvSpPr>
          <p:cNvPr id="7" name="Text 5"/>
          <p:cNvSpPr/>
          <p:nvPr/>
        </p:nvSpPr>
        <p:spPr>
          <a:xfrm>
            <a:off x="7599521" y="2379372"/>
            <a:ext cx="6244709" cy="2744391"/>
          </a:xfrm>
          <a:prstGeom prst="rect">
            <a:avLst/>
          </a:prstGeom>
          <a:noFill/>
          <a:ln/>
        </p:spPr>
        <p:txBody>
          <a:bodyPr wrap="square" lIns="0" tIns="0" rIns="0" bIns="0" rtlCol="0" anchor="t"/>
          <a:lstStyle/>
          <a:p>
            <a:pPr algn="just">
              <a:lnSpc>
                <a:spcPts val="2850"/>
              </a:lnSpc>
            </a:pPr>
            <a:r>
              <a:rPr lang="en-US" sz="1750" dirty="0">
                <a:solidFill>
                  <a:srgbClr val="DAD1E6"/>
                </a:solidFill>
                <a:latin typeface="Fira Sans" pitchFamily="34" charset="0"/>
                <a:ea typeface="Fira Sans" pitchFamily="34" charset="-122"/>
                <a:cs typeface="Fira Sans" pitchFamily="34" charset="-120"/>
              </a:rPr>
              <a:t>The Economic Policy Uncertainty (EPU) indicator measures uncertainty using the frequency of 'Uncertainty', 'Volatility', and 'Economy’ word mentions across 11 newspapers. Spikes correspond to economic events like the 2008 financial crisis, COVID-19 pandemic, and Trump tariffs.</a:t>
            </a:r>
            <a:endParaRPr lang="en-US" sz="1750" dirty="0"/>
          </a:p>
        </p:txBody>
      </p:sp>
      <p:sp>
        <p:nvSpPr>
          <p:cNvPr id="8" name="Text 6"/>
          <p:cNvSpPr/>
          <p:nvPr/>
        </p:nvSpPr>
        <p:spPr>
          <a:xfrm>
            <a:off x="7599521" y="4296653"/>
            <a:ext cx="6244709" cy="1088708"/>
          </a:xfrm>
          <a:prstGeom prst="rect">
            <a:avLst/>
          </a:prstGeom>
          <a:noFill/>
          <a:ln/>
        </p:spPr>
        <p:txBody>
          <a:bodyPr wrap="square" lIns="0" tIns="0" rIns="0" bIns="0" rtlCol="0" anchor="t"/>
          <a:lstStyle/>
          <a:p>
            <a:pPr marL="0" indent="0" algn="just">
              <a:lnSpc>
                <a:spcPts val="2850"/>
              </a:lnSpc>
              <a:buNone/>
            </a:pPr>
            <a:endParaRPr lang="en-US" sz="1750" dirty="0"/>
          </a:p>
        </p:txBody>
      </p:sp>
      <p:pic>
        <p:nvPicPr>
          <p:cNvPr id="9" name="Picture 8">
            <a:extLst>
              <a:ext uri="{FF2B5EF4-FFF2-40B4-BE49-F238E27FC236}">
                <a16:creationId xmlns:a16="http://schemas.microsoft.com/office/drawing/2014/main" id="{0178694A-BF3F-9C23-26AC-AC11AE68564D}"/>
              </a:ext>
            </a:extLst>
          </p:cNvPr>
          <p:cNvPicPr>
            <a:picLocks noChangeAspect="1"/>
          </p:cNvPicPr>
          <p:nvPr/>
        </p:nvPicPr>
        <p:blipFill>
          <a:blip r:embed="rId3"/>
          <a:stretch>
            <a:fillRect/>
          </a:stretch>
        </p:blipFill>
        <p:spPr>
          <a:xfrm>
            <a:off x="12509500" y="7797800"/>
            <a:ext cx="2120900" cy="431800"/>
          </a:xfrm>
          <a:prstGeom prst="rect">
            <a:avLst/>
          </a:prstGeom>
        </p:spPr>
      </p:pic>
      <p:graphicFrame>
        <p:nvGraphicFramePr>
          <p:cNvPr id="10" name="Table 9">
            <a:extLst>
              <a:ext uri="{FF2B5EF4-FFF2-40B4-BE49-F238E27FC236}">
                <a16:creationId xmlns:a16="http://schemas.microsoft.com/office/drawing/2014/main" id="{411C51ED-10E5-D465-E58A-C11DE0FBED73}"/>
              </a:ext>
            </a:extLst>
          </p:cNvPr>
          <p:cNvGraphicFramePr>
            <a:graphicFrameLocks noGrp="1"/>
          </p:cNvGraphicFramePr>
          <p:nvPr>
            <p:extLst>
              <p:ext uri="{D42A27DB-BD31-4B8C-83A1-F6EECF244321}">
                <p14:modId xmlns:p14="http://schemas.microsoft.com/office/powerpoint/2010/main" val="1473188420"/>
              </p:ext>
            </p:extLst>
          </p:nvPr>
        </p:nvGraphicFramePr>
        <p:xfrm>
          <a:off x="776396" y="4636639"/>
          <a:ext cx="6244710" cy="2729782"/>
        </p:xfrm>
        <a:graphic>
          <a:graphicData uri="http://schemas.openxmlformats.org/drawingml/2006/table">
            <a:tbl>
              <a:tblPr>
                <a:tableStyleId>{5C22544A-7EE6-4342-B048-85BDC9FD1C3A}</a:tableStyleId>
              </a:tblPr>
              <a:tblGrid>
                <a:gridCol w="1248942">
                  <a:extLst>
                    <a:ext uri="{9D8B030D-6E8A-4147-A177-3AD203B41FA5}">
                      <a16:colId xmlns:a16="http://schemas.microsoft.com/office/drawing/2014/main" val="991384677"/>
                    </a:ext>
                  </a:extLst>
                </a:gridCol>
                <a:gridCol w="1248942">
                  <a:extLst>
                    <a:ext uri="{9D8B030D-6E8A-4147-A177-3AD203B41FA5}">
                      <a16:colId xmlns:a16="http://schemas.microsoft.com/office/drawing/2014/main" val="4203271710"/>
                    </a:ext>
                  </a:extLst>
                </a:gridCol>
                <a:gridCol w="1248942">
                  <a:extLst>
                    <a:ext uri="{9D8B030D-6E8A-4147-A177-3AD203B41FA5}">
                      <a16:colId xmlns:a16="http://schemas.microsoft.com/office/drawing/2014/main" val="2086310818"/>
                    </a:ext>
                  </a:extLst>
                </a:gridCol>
                <a:gridCol w="1248942">
                  <a:extLst>
                    <a:ext uri="{9D8B030D-6E8A-4147-A177-3AD203B41FA5}">
                      <a16:colId xmlns:a16="http://schemas.microsoft.com/office/drawing/2014/main" val="1834736880"/>
                    </a:ext>
                  </a:extLst>
                </a:gridCol>
                <a:gridCol w="1248942">
                  <a:extLst>
                    <a:ext uri="{9D8B030D-6E8A-4147-A177-3AD203B41FA5}">
                      <a16:colId xmlns:a16="http://schemas.microsoft.com/office/drawing/2014/main" val="2028849828"/>
                    </a:ext>
                  </a:extLst>
                </a:gridCol>
              </a:tblGrid>
              <a:tr h="532262">
                <a:tc>
                  <a:txBody>
                    <a:bodyPr/>
                    <a:lstStyle/>
                    <a:p>
                      <a:pPr algn="ctr" fontAlgn="t"/>
                      <a:r>
                        <a:rPr lang="en-GB" sz="1500" b="1" u="none" strike="noStrike" dirty="0">
                          <a:solidFill>
                            <a:srgbClr val="DBD1E6"/>
                          </a:solidFill>
                          <a:effectLst/>
                          <a:latin typeface="Fira Sans" panose="020B0503050000020004" pitchFamily="34" charset="0"/>
                        </a:rPr>
                        <a:t>Factor</a:t>
                      </a:r>
                      <a:endParaRPr lang="en-GB" sz="1500" b="1" i="0" u="none" strike="noStrike" dirty="0">
                        <a:solidFill>
                          <a:srgbClr val="DBD1E6"/>
                        </a:solidFill>
                        <a:effectLst/>
                        <a:latin typeface="Fira Sans" panose="020B0503050000020004" pitchFamily="34" charset="0"/>
                      </a:endParaRPr>
                    </a:p>
                  </a:txBody>
                  <a:tcPr marL="9525" marR="9525" marT="9525" marB="0">
                    <a:lnL w="12700" cap="flat" cmpd="sng" algn="ctr">
                      <a:solidFill>
                        <a:srgbClr val="DBD1E6"/>
                      </a:solidFill>
                      <a:prstDash val="solid"/>
                      <a:round/>
                      <a:headEnd type="none" w="med" len="med"/>
                      <a:tailEnd type="none" w="med" len="med"/>
                    </a:lnL>
                    <a:lnR w="12700" cap="flat" cmpd="sng" algn="ctr">
                      <a:solidFill>
                        <a:srgbClr val="DBD1E6"/>
                      </a:solidFill>
                      <a:prstDash val="solid"/>
                      <a:round/>
                      <a:headEnd type="none" w="med" len="med"/>
                      <a:tailEnd type="none" w="med" len="med"/>
                    </a:lnR>
                    <a:lnT w="12700" cap="flat" cmpd="sng" algn="ctr">
                      <a:solidFill>
                        <a:srgbClr val="DBD1E6"/>
                      </a:solidFill>
                      <a:prstDash val="solid"/>
                      <a:round/>
                      <a:headEnd type="none" w="med" len="med"/>
                      <a:tailEnd type="none" w="med" len="med"/>
                    </a:lnT>
                    <a:lnB w="12700" cap="flat" cmpd="sng" algn="ctr">
                      <a:solidFill>
                        <a:srgbClr val="DBD1E6"/>
                      </a:solidFill>
                      <a:prstDash val="solid"/>
                      <a:round/>
                      <a:headEnd type="none" w="med" len="med"/>
                      <a:tailEnd type="none" w="med" len="med"/>
                    </a:lnB>
                    <a:solidFill>
                      <a:srgbClr val="241630"/>
                    </a:solidFill>
                  </a:tcPr>
                </a:tc>
                <a:tc>
                  <a:txBody>
                    <a:bodyPr/>
                    <a:lstStyle/>
                    <a:p>
                      <a:pPr algn="ctr" fontAlgn="t"/>
                      <a:r>
                        <a:rPr lang="el-GR" sz="1500" b="1" u="none" strike="noStrike" dirty="0">
                          <a:solidFill>
                            <a:srgbClr val="DBD1E6"/>
                          </a:solidFill>
                          <a:effectLst/>
                          <a:latin typeface="Fira Sans" panose="020B0503050000020004" pitchFamily="34" charset="0"/>
                        </a:rPr>
                        <a:t>μ </a:t>
                      </a:r>
                      <a:endParaRPr lang="en-US" sz="1500" b="1" u="none" strike="noStrike" dirty="0">
                        <a:solidFill>
                          <a:srgbClr val="DBD1E6"/>
                        </a:solidFill>
                        <a:effectLst/>
                        <a:latin typeface="Fira Sans" panose="020B0503050000020004" pitchFamily="34" charset="0"/>
                      </a:endParaRPr>
                    </a:p>
                    <a:p>
                      <a:pPr algn="ctr" fontAlgn="t"/>
                      <a:r>
                        <a:rPr lang="el-GR" sz="1500" b="1" u="none" strike="noStrike" dirty="0">
                          <a:solidFill>
                            <a:srgbClr val="DBD1E6"/>
                          </a:solidFill>
                          <a:effectLst/>
                          <a:latin typeface="Fira Sans" panose="020B0503050000020004" pitchFamily="34" charset="0"/>
                        </a:rPr>
                        <a:t>(</a:t>
                      </a:r>
                      <a:r>
                        <a:rPr lang="en-GB" sz="1500" b="1" u="none" strike="noStrike" dirty="0">
                          <a:solidFill>
                            <a:srgbClr val="DBD1E6"/>
                          </a:solidFill>
                          <a:effectLst/>
                          <a:latin typeface="Fira Sans" panose="020B0503050000020004" pitchFamily="34" charset="0"/>
                        </a:rPr>
                        <a:t>in %, annual)</a:t>
                      </a:r>
                      <a:endParaRPr lang="en-GB" sz="1500" b="1" i="0" u="none" strike="noStrike" dirty="0">
                        <a:solidFill>
                          <a:srgbClr val="DBD1E6"/>
                        </a:solidFill>
                        <a:effectLst/>
                        <a:latin typeface="Fira Sans" panose="020B0503050000020004" pitchFamily="34" charset="0"/>
                      </a:endParaRPr>
                    </a:p>
                  </a:txBody>
                  <a:tcPr marL="9525" marR="9525" marT="9525" marB="0">
                    <a:lnL w="12700" cap="flat" cmpd="sng" algn="ctr">
                      <a:solidFill>
                        <a:srgbClr val="DBD1E6"/>
                      </a:solidFill>
                      <a:prstDash val="solid"/>
                      <a:round/>
                      <a:headEnd type="none" w="med" len="med"/>
                      <a:tailEnd type="none" w="med" len="med"/>
                    </a:lnL>
                    <a:lnR w="12700" cap="flat" cmpd="sng" algn="ctr">
                      <a:solidFill>
                        <a:srgbClr val="DBD1E6"/>
                      </a:solidFill>
                      <a:prstDash val="solid"/>
                      <a:round/>
                      <a:headEnd type="none" w="med" len="med"/>
                      <a:tailEnd type="none" w="med" len="med"/>
                    </a:lnR>
                    <a:lnT w="12700" cap="flat" cmpd="sng" algn="ctr">
                      <a:solidFill>
                        <a:srgbClr val="DBD1E6"/>
                      </a:solidFill>
                      <a:prstDash val="solid"/>
                      <a:round/>
                      <a:headEnd type="none" w="med" len="med"/>
                      <a:tailEnd type="none" w="med" len="med"/>
                    </a:lnT>
                    <a:lnB w="12700" cap="flat" cmpd="sng" algn="ctr">
                      <a:solidFill>
                        <a:srgbClr val="DBD1E6"/>
                      </a:solidFill>
                      <a:prstDash val="solid"/>
                      <a:round/>
                      <a:headEnd type="none" w="med" len="med"/>
                      <a:tailEnd type="none" w="med" len="med"/>
                    </a:lnB>
                    <a:solidFill>
                      <a:srgbClr val="241630"/>
                    </a:solidFill>
                  </a:tcPr>
                </a:tc>
                <a:tc>
                  <a:txBody>
                    <a:bodyPr/>
                    <a:lstStyle/>
                    <a:p>
                      <a:pPr algn="ctr" fontAlgn="t"/>
                      <a:r>
                        <a:rPr lang="el-GR" sz="1500" b="1" u="none" strike="noStrike" dirty="0">
                          <a:solidFill>
                            <a:srgbClr val="DBD1E6"/>
                          </a:solidFill>
                          <a:effectLst/>
                          <a:latin typeface="Fira Sans" panose="020B0503050000020004" pitchFamily="34" charset="0"/>
                        </a:rPr>
                        <a:t>σ </a:t>
                      </a:r>
                      <a:endParaRPr lang="en-US" sz="1500" b="1" u="none" strike="noStrike" dirty="0">
                        <a:solidFill>
                          <a:srgbClr val="DBD1E6"/>
                        </a:solidFill>
                        <a:effectLst/>
                        <a:latin typeface="Fira Sans" panose="020B0503050000020004" pitchFamily="34" charset="0"/>
                      </a:endParaRPr>
                    </a:p>
                    <a:p>
                      <a:pPr algn="ctr" fontAlgn="t"/>
                      <a:r>
                        <a:rPr lang="el-GR" sz="1500" b="1" u="none" strike="noStrike" dirty="0">
                          <a:solidFill>
                            <a:srgbClr val="DBD1E6"/>
                          </a:solidFill>
                          <a:effectLst/>
                          <a:latin typeface="Fira Sans" panose="020B0503050000020004" pitchFamily="34" charset="0"/>
                        </a:rPr>
                        <a:t>(</a:t>
                      </a:r>
                      <a:r>
                        <a:rPr lang="en-GB" sz="1500" b="1" u="none" strike="noStrike" dirty="0">
                          <a:solidFill>
                            <a:srgbClr val="DBD1E6"/>
                          </a:solidFill>
                          <a:effectLst/>
                          <a:latin typeface="Fira Sans" panose="020B0503050000020004" pitchFamily="34" charset="0"/>
                        </a:rPr>
                        <a:t>in %, annual)</a:t>
                      </a:r>
                      <a:endParaRPr lang="en-GB" sz="1500" b="1" i="0" u="none" strike="noStrike" dirty="0">
                        <a:solidFill>
                          <a:srgbClr val="DBD1E6"/>
                        </a:solidFill>
                        <a:effectLst/>
                        <a:latin typeface="Fira Sans" panose="020B0503050000020004" pitchFamily="34" charset="0"/>
                      </a:endParaRPr>
                    </a:p>
                  </a:txBody>
                  <a:tcPr marL="9525" marR="9525" marT="9525" marB="0">
                    <a:lnL w="12700" cap="flat" cmpd="sng" algn="ctr">
                      <a:solidFill>
                        <a:srgbClr val="DBD1E6"/>
                      </a:solidFill>
                      <a:prstDash val="solid"/>
                      <a:round/>
                      <a:headEnd type="none" w="med" len="med"/>
                      <a:tailEnd type="none" w="med" len="med"/>
                    </a:lnL>
                    <a:lnR w="12700" cap="flat" cmpd="sng" algn="ctr">
                      <a:solidFill>
                        <a:srgbClr val="DBD1E6"/>
                      </a:solidFill>
                      <a:prstDash val="solid"/>
                      <a:round/>
                      <a:headEnd type="none" w="med" len="med"/>
                      <a:tailEnd type="none" w="med" len="med"/>
                    </a:lnR>
                    <a:lnT w="12700" cap="flat" cmpd="sng" algn="ctr">
                      <a:solidFill>
                        <a:srgbClr val="DBD1E6"/>
                      </a:solidFill>
                      <a:prstDash val="solid"/>
                      <a:round/>
                      <a:headEnd type="none" w="med" len="med"/>
                      <a:tailEnd type="none" w="med" len="med"/>
                    </a:lnT>
                    <a:lnB w="12700" cap="flat" cmpd="sng" algn="ctr">
                      <a:solidFill>
                        <a:srgbClr val="DBD1E6"/>
                      </a:solidFill>
                      <a:prstDash val="solid"/>
                      <a:round/>
                      <a:headEnd type="none" w="med" len="med"/>
                      <a:tailEnd type="none" w="med" len="med"/>
                    </a:lnB>
                    <a:solidFill>
                      <a:srgbClr val="241630"/>
                    </a:solidFill>
                  </a:tcPr>
                </a:tc>
                <a:tc>
                  <a:txBody>
                    <a:bodyPr/>
                    <a:lstStyle/>
                    <a:p>
                      <a:pPr algn="ctr" fontAlgn="t"/>
                      <a:r>
                        <a:rPr lang="en-GB" sz="1500" b="1" u="none" strike="noStrike" dirty="0">
                          <a:solidFill>
                            <a:srgbClr val="DBD1E6"/>
                          </a:solidFill>
                          <a:effectLst/>
                          <a:latin typeface="Fira Sans" panose="020B0503050000020004" pitchFamily="34" charset="0"/>
                        </a:rPr>
                        <a:t>Max </a:t>
                      </a:r>
                    </a:p>
                    <a:p>
                      <a:pPr algn="ctr" fontAlgn="t"/>
                      <a:r>
                        <a:rPr lang="en-GB" sz="1500" b="1" u="none" strike="noStrike" dirty="0">
                          <a:solidFill>
                            <a:srgbClr val="DBD1E6"/>
                          </a:solidFill>
                          <a:effectLst/>
                          <a:latin typeface="Fira Sans" panose="020B0503050000020004" pitchFamily="34" charset="0"/>
                        </a:rPr>
                        <a:t>(in %)</a:t>
                      </a:r>
                      <a:endParaRPr lang="en-GB" sz="1500" b="1" i="0" u="none" strike="noStrike" dirty="0">
                        <a:solidFill>
                          <a:srgbClr val="DBD1E6"/>
                        </a:solidFill>
                        <a:effectLst/>
                        <a:latin typeface="Fira Sans" panose="020B0503050000020004" pitchFamily="34" charset="0"/>
                      </a:endParaRPr>
                    </a:p>
                  </a:txBody>
                  <a:tcPr marL="9525" marR="9525" marT="9525" marB="0">
                    <a:lnL w="12700" cap="flat" cmpd="sng" algn="ctr">
                      <a:solidFill>
                        <a:srgbClr val="DBD1E6"/>
                      </a:solidFill>
                      <a:prstDash val="solid"/>
                      <a:round/>
                      <a:headEnd type="none" w="med" len="med"/>
                      <a:tailEnd type="none" w="med" len="med"/>
                    </a:lnL>
                    <a:lnR w="12700" cap="flat" cmpd="sng" algn="ctr">
                      <a:solidFill>
                        <a:srgbClr val="DBD1E6"/>
                      </a:solidFill>
                      <a:prstDash val="solid"/>
                      <a:round/>
                      <a:headEnd type="none" w="med" len="med"/>
                      <a:tailEnd type="none" w="med" len="med"/>
                    </a:lnR>
                    <a:lnT w="12700" cap="flat" cmpd="sng" algn="ctr">
                      <a:solidFill>
                        <a:srgbClr val="DBD1E6"/>
                      </a:solidFill>
                      <a:prstDash val="solid"/>
                      <a:round/>
                      <a:headEnd type="none" w="med" len="med"/>
                      <a:tailEnd type="none" w="med" len="med"/>
                    </a:lnT>
                    <a:lnB w="12700" cap="flat" cmpd="sng" algn="ctr">
                      <a:solidFill>
                        <a:srgbClr val="DBD1E6"/>
                      </a:solidFill>
                      <a:prstDash val="solid"/>
                      <a:round/>
                      <a:headEnd type="none" w="med" len="med"/>
                      <a:tailEnd type="none" w="med" len="med"/>
                    </a:lnB>
                    <a:solidFill>
                      <a:srgbClr val="241630"/>
                    </a:solidFill>
                  </a:tcPr>
                </a:tc>
                <a:tc>
                  <a:txBody>
                    <a:bodyPr/>
                    <a:lstStyle/>
                    <a:p>
                      <a:pPr algn="ctr" fontAlgn="t"/>
                      <a:r>
                        <a:rPr lang="en-GB" sz="1500" b="1" u="none" strike="noStrike" dirty="0">
                          <a:solidFill>
                            <a:srgbClr val="DBD1E6"/>
                          </a:solidFill>
                          <a:effectLst/>
                          <a:latin typeface="Fira Sans" panose="020B0503050000020004" pitchFamily="34" charset="0"/>
                        </a:rPr>
                        <a:t>Min </a:t>
                      </a:r>
                    </a:p>
                    <a:p>
                      <a:pPr algn="ctr" fontAlgn="t"/>
                      <a:r>
                        <a:rPr lang="en-GB" sz="1500" b="1" u="none" strike="noStrike" dirty="0">
                          <a:solidFill>
                            <a:srgbClr val="DBD1E6"/>
                          </a:solidFill>
                          <a:effectLst/>
                          <a:latin typeface="Fira Sans" panose="020B0503050000020004" pitchFamily="34" charset="0"/>
                        </a:rPr>
                        <a:t>(in %)</a:t>
                      </a:r>
                      <a:endParaRPr lang="en-GB" sz="1500" b="1" i="0" u="none" strike="noStrike" dirty="0">
                        <a:solidFill>
                          <a:srgbClr val="DBD1E6"/>
                        </a:solidFill>
                        <a:effectLst/>
                        <a:latin typeface="Fira Sans" panose="020B0503050000020004" pitchFamily="34" charset="0"/>
                      </a:endParaRPr>
                    </a:p>
                  </a:txBody>
                  <a:tcPr marL="9525" marR="9525" marT="9525" marB="0">
                    <a:lnL w="12700" cap="flat" cmpd="sng" algn="ctr">
                      <a:solidFill>
                        <a:srgbClr val="DBD1E6"/>
                      </a:solidFill>
                      <a:prstDash val="solid"/>
                      <a:round/>
                      <a:headEnd type="none" w="med" len="med"/>
                      <a:tailEnd type="none" w="med" len="med"/>
                    </a:lnL>
                    <a:lnR w="12700" cap="flat" cmpd="sng" algn="ctr">
                      <a:solidFill>
                        <a:srgbClr val="DBD1E6"/>
                      </a:solidFill>
                      <a:prstDash val="solid"/>
                      <a:round/>
                      <a:headEnd type="none" w="med" len="med"/>
                      <a:tailEnd type="none" w="med" len="med"/>
                    </a:lnR>
                    <a:lnT w="12700" cap="flat" cmpd="sng" algn="ctr">
                      <a:solidFill>
                        <a:srgbClr val="DBD1E6"/>
                      </a:solidFill>
                      <a:prstDash val="solid"/>
                      <a:round/>
                      <a:headEnd type="none" w="med" len="med"/>
                      <a:tailEnd type="none" w="med" len="med"/>
                    </a:lnT>
                    <a:lnB w="12700" cap="flat" cmpd="sng" algn="ctr">
                      <a:solidFill>
                        <a:srgbClr val="DBD1E6"/>
                      </a:solidFill>
                      <a:prstDash val="solid"/>
                      <a:round/>
                      <a:headEnd type="none" w="med" len="med"/>
                      <a:tailEnd type="none" w="med" len="med"/>
                    </a:lnB>
                    <a:solidFill>
                      <a:srgbClr val="241630"/>
                    </a:solidFill>
                  </a:tcPr>
                </a:tc>
                <a:extLst>
                  <a:ext uri="{0D108BD9-81ED-4DB2-BD59-A6C34878D82A}">
                    <a16:rowId xmlns:a16="http://schemas.microsoft.com/office/drawing/2014/main" val="3329520891"/>
                  </a:ext>
                </a:extLst>
              </a:tr>
              <a:tr h="439504">
                <a:tc>
                  <a:txBody>
                    <a:bodyPr/>
                    <a:lstStyle/>
                    <a:p>
                      <a:pPr algn="l" fontAlgn="b"/>
                      <a:r>
                        <a:rPr lang="en-GB" sz="2000" u="none" strike="noStrike">
                          <a:solidFill>
                            <a:srgbClr val="DBD1E6"/>
                          </a:solidFill>
                          <a:effectLst/>
                          <a:latin typeface="Fira Sans" panose="020B0503050000020004" pitchFamily="34" charset="0"/>
                        </a:rPr>
                        <a:t>MKT</a:t>
                      </a:r>
                      <a:endParaRPr lang="en-GB" sz="2000" b="0" i="0" u="none" strike="noStrike">
                        <a:solidFill>
                          <a:srgbClr val="DBD1E6"/>
                        </a:solidFill>
                        <a:effectLst/>
                        <a:latin typeface="Fira Sans" panose="020B0503050000020004" pitchFamily="34" charset="0"/>
                      </a:endParaRPr>
                    </a:p>
                  </a:txBody>
                  <a:tcPr marL="9525" marR="9525" marT="9525" marB="0" anchor="b">
                    <a:lnL w="12700" cap="flat" cmpd="sng" algn="ctr">
                      <a:solidFill>
                        <a:srgbClr val="DBD1E6"/>
                      </a:solidFill>
                      <a:prstDash val="solid"/>
                      <a:round/>
                      <a:headEnd type="none" w="med" len="med"/>
                      <a:tailEnd type="none" w="med" len="med"/>
                    </a:lnL>
                    <a:lnR w="12700" cap="flat" cmpd="sng" algn="ctr">
                      <a:solidFill>
                        <a:srgbClr val="DBD1E6"/>
                      </a:solidFill>
                      <a:prstDash val="solid"/>
                      <a:round/>
                      <a:headEnd type="none" w="med" len="med"/>
                      <a:tailEnd type="none" w="med" len="med"/>
                    </a:lnR>
                    <a:lnT w="12700" cap="flat" cmpd="sng" algn="ctr">
                      <a:solidFill>
                        <a:srgbClr val="DBD1E6"/>
                      </a:solidFill>
                      <a:prstDash val="solid"/>
                      <a:round/>
                      <a:headEnd type="none" w="med" len="med"/>
                      <a:tailEnd type="none" w="med" len="med"/>
                    </a:lnT>
                    <a:lnB w="12700" cap="flat" cmpd="sng" algn="ctr">
                      <a:solidFill>
                        <a:srgbClr val="DBD1E6"/>
                      </a:solidFill>
                      <a:prstDash val="solid"/>
                      <a:round/>
                      <a:headEnd type="none" w="med" len="med"/>
                      <a:tailEnd type="none" w="med" len="med"/>
                    </a:lnB>
                    <a:solidFill>
                      <a:srgbClr val="241630"/>
                    </a:solidFill>
                  </a:tcPr>
                </a:tc>
                <a:tc>
                  <a:txBody>
                    <a:bodyPr/>
                    <a:lstStyle/>
                    <a:p>
                      <a:pPr algn="r" fontAlgn="b"/>
                      <a:r>
                        <a:rPr lang="en-FR" sz="2000" u="none" strike="noStrike" dirty="0">
                          <a:solidFill>
                            <a:srgbClr val="DBD1E6"/>
                          </a:solidFill>
                          <a:effectLst/>
                          <a:latin typeface="Fira Sans" panose="020B0503050000020004" pitchFamily="34" charset="0"/>
                        </a:rPr>
                        <a:t>7.078</a:t>
                      </a:r>
                      <a:endParaRPr lang="en-FR" sz="2000" b="0" i="0" u="none" strike="noStrike" dirty="0">
                        <a:solidFill>
                          <a:srgbClr val="DBD1E6"/>
                        </a:solidFill>
                        <a:effectLst/>
                        <a:latin typeface="Fira Sans" panose="020B0503050000020004" pitchFamily="34" charset="0"/>
                      </a:endParaRPr>
                    </a:p>
                  </a:txBody>
                  <a:tcPr marL="9525" marR="9525" marT="9525" marB="0" anchor="b">
                    <a:lnL w="12700" cap="flat" cmpd="sng" algn="ctr">
                      <a:solidFill>
                        <a:srgbClr val="DBD1E6"/>
                      </a:solidFill>
                      <a:prstDash val="solid"/>
                      <a:round/>
                      <a:headEnd type="none" w="med" len="med"/>
                      <a:tailEnd type="none" w="med" len="med"/>
                    </a:lnL>
                    <a:lnR w="12700" cap="flat" cmpd="sng" algn="ctr">
                      <a:solidFill>
                        <a:srgbClr val="DBD1E6"/>
                      </a:solidFill>
                      <a:prstDash val="solid"/>
                      <a:round/>
                      <a:headEnd type="none" w="med" len="med"/>
                      <a:tailEnd type="none" w="med" len="med"/>
                    </a:lnR>
                    <a:lnT w="12700" cap="flat" cmpd="sng" algn="ctr">
                      <a:solidFill>
                        <a:srgbClr val="DBD1E6"/>
                      </a:solidFill>
                      <a:prstDash val="solid"/>
                      <a:round/>
                      <a:headEnd type="none" w="med" len="med"/>
                      <a:tailEnd type="none" w="med" len="med"/>
                    </a:lnT>
                    <a:lnB w="12700" cap="flat" cmpd="sng" algn="ctr">
                      <a:solidFill>
                        <a:srgbClr val="DBD1E6"/>
                      </a:solidFill>
                      <a:prstDash val="solid"/>
                      <a:round/>
                      <a:headEnd type="none" w="med" len="med"/>
                      <a:tailEnd type="none" w="med" len="med"/>
                    </a:lnB>
                    <a:solidFill>
                      <a:srgbClr val="241630"/>
                    </a:solidFill>
                  </a:tcPr>
                </a:tc>
                <a:tc>
                  <a:txBody>
                    <a:bodyPr/>
                    <a:lstStyle/>
                    <a:p>
                      <a:pPr algn="r" fontAlgn="b"/>
                      <a:r>
                        <a:rPr lang="en-FR" sz="2000" u="none" strike="noStrike" dirty="0">
                          <a:solidFill>
                            <a:srgbClr val="DBD1E6"/>
                          </a:solidFill>
                          <a:effectLst/>
                          <a:latin typeface="Fira Sans" panose="020B0503050000020004" pitchFamily="34" charset="0"/>
                        </a:rPr>
                        <a:t>16.185</a:t>
                      </a:r>
                      <a:endParaRPr lang="en-FR" sz="2000" b="0" i="0" u="none" strike="noStrike" dirty="0">
                        <a:solidFill>
                          <a:srgbClr val="DBD1E6"/>
                        </a:solidFill>
                        <a:effectLst/>
                        <a:latin typeface="Fira Sans" panose="020B0503050000020004" pitchFamily="34" charset="0"/>
                      </a:endParaRPr>
                    </a:p>
                  </a:txBody>
                  <a:tcPr marL="9525" marR="9525" marT="9525" marB="0" anchor="b">
                    <a:lnL w="12700" cap="flat" cmpd="sng" algn="ctr">
                      <a:solidFill>
                        <a:srgbClr val="DBD1E6"/>
                      </a:solidFill>
                      <a:prstDash val="solid"/>
                      <a:round/>
                      <a:headEnd type="none" w="med" len="med"/>
                      <a:tailEnd type="none" w="med" len="med"/>
                    </a:lnL>
                    <a:lnR w="12700" cap="flat" cmpd="sng" algn="ctr">
                      <a:solidFill>
                        <a:srgbClr val="DBD1E6"/>
                      </a:solidFill>
                      <a:prstDash val="solid"/>
                      <a:round/>
                      <a:headEnd type="none" w="med" len="med"/>
                      <a:tailEnd type="none" w="med" len="med"/>
                    </a:lnR>
                    <a:lnT w="12700" cap="flat" cmpd="sng" algn="ctr">
                      <a:solidFill>
                        <a:srgbClr val="DBD1E6"/>
                      </a:solidFill>
                      <a:prstDash val="solid"/>
                      <a:round/>
                      <a:headEnd type="none" w="med" len="med"/>
                      <a:tailEnd type="none" w="med" len="med"/>
                    </a:lnT>
                    <a:lnB w="12700" cap="flat" cmpd="sng" algn="ctr">
                      <a:solidFill>
                        <a:srgbClr val="DBD1E6"/>
                      </a:solidFill>
                      <a:prstDash val="solid"/>
                      <a:round/>
                      <a:headEnd type="none" w="med" len="med"/>
                      <a:tailEnd type="none" w="med" len="med"/>
                    </a:lnB>
                    <a:solidFill>
                      <a:srgbClr val="241630"/>
                    </a:solidFill>
                  </a:tcPr>
                </a:tc>
                <a:tc>
                  <a:txBody>
                    <a:bodyPr/>
                    <a:lstStyle/>
                    <a:p>
                      <a:pPr algn="r" fontAlgn="b"/>
                      <a:r>
                        <a:rPr lang="en-FR" sz="2000" u="none" strike="noStrike">
                          <a:solidFill>
                            <a:srgbClr val="DBD1E6"/>
                          </a:solidFill>
                          <a:effectLst/>
                          <a:latin typeface="Fira Sans" panose="020B0503050000020004" pitchFamily="34" charset="0"/>
                        </a:rPr>
                        <a:t>11.3</a:t>
                      </a:r>
                      <a:endParaRPr lang="en-FR" sz="2000" b="0" i="0" u="none" strike="noStrike">
                        <a:solidFill>
                          <a:srgbClr val="DBD1E6"/>
                        </a:solidFill>
                        <a:effectLst/>
                        <a:latin typeface="Fira Sans" panose="020B0503050000020004" pitchFamily="34" charset="0"/>
                      </a:endParaRPr>
                    </a:p>
                  </a:txBody>
                  <a:tcPr marL="9525" marR="9525" marT="9525" marB="0" anchor="b">
                    <a:lnL w="12700" cap="flat" cmpd="sng" algn="ctr">
                      <a:solidFill>
                        <a:srgbClr val="DBD1E6"/>
                      </a:solidFill>
                      <a:prstDash val="solid"/>
                      <a:round/>
                      <a:headEnd type="none" w="med" len="med"/>
                      <a:tailEnd type="none" w="med" len="med"/>
                    </a:lnL>
                    <a:lnR w="12700" cap="flat" cmpd="sng" algn="ctr">
                      <a:solidFill>
                        <a:srgbClr val="DBD1E6"/>
                      </a:solidFill>
                      <a:prstDash val="solid"/>
                      <a:round/>
                      <a:headEnd type="none" w="med" len="med"/>
                      <a:tailEnd type="none" w="med" len="med"/>
                    </a:lnR>
                    <a:lnT w="12700" cap="flat" cmpd="sng" algn="ctr">
                      <a:solidFill>
                        <a:srgbClr val="DBD1E6"/>
                      </a:solidFill>
                      <a:prstDash val="solid"/>
                      <a:round/>
                      <a:headEnd type="none" w="med" len="med"/>
                      <a:tailEnd type="none" w="med" len="med"/>
                    </a:lnT>
                    <a:lnB w="12700" cap="flat" cmpd="sng" algn="ctr">
                      <a:solidFill>
                        <a:srgbClr val="DBD1E6"/>
                      </a:solidFill>
                      <a:prstDash val="solid"/>
                      <a:round/>
                      <a:headEnd type="none" w="med" len="med"/>
                      <a:tailEnd type="none" w="med" len="med"/>
                    </a:lnB>
                    <a:solidFill>
                      <a:srgbClr val="241630"/>
                    </a:solidFill>
                  </a:tcPr>
                </a:tc>
                <a:tc>
                  <a:txBody>
                    <a:bodyPr/>
                    <a:lstStyle/>
                    <a:p>
                      <a:pPr algn="r" fontAlgn="b"/>
                      <a:r>
                        <a:rPr lang="en-FR" sz="2000" u="none" strike="noStrike">
                          <a:solidFill>
                            <a:srgbClr val="DBD1E6"/>
                          </a:solidFill>
                          <a:effectLst/>
                          <a:latin typeface="Fira Sans" panose="020B0503050000020004" pitchFamily="34" charset="0"/>
                        </a:rPr>
                        <a:t>-17.4</a:t>
                      </a:r>
                      <a:endParaRPr lang="en-FR" sz="2000" b="0" i="0" u="none" strike="noStrike">
                        <a:solidFill>
                          <a:srgbClr val="DBD1E6"/>
                        </a:solidFill>
                        <a:effectLst/>
                        <a:latin typeface="Fira Sans" panose="020B0503050000020004" pitchFamily="34" charset="0"/>
                      </a:endParaRPr>
                    </a:p>
                  </a:txBody>
                  <a:tcPr marL="9525" marR="9525" marT="9525" marB="0" anchor="b">
                    <a:lnL w="12700" cap="flat" cmpd="sng" algn="ctr">
                      <a:solidFill>
                        <a:srgbClr val="DBD1E6"/>
                      </a:solidFill>
                      <a:prstDash val="solid"/>
                      <a:round/>
                      <a:headEnd type="none" w="med" len="med"/>
                      <a:tailEnd type="none" w="med" len="med"/>
                    </a:lnL>
                    <a:lnR w="12700" cap="flat" cmpd="sng" algn="ctr">
                      <a:solidFill>
                        <a:srgbClr val="DBD1E6"/>
                      </a:solidFill>
                      <a:prstDash val="solid"/>
                      <a:round/>
                      <a:headEnd type="none" w="med" len="med"/>
                      <a:tailEnd type="none" w="med" len="med"/>
                    </a:lnR>
                    <a:lnT w="12700" cap="flat" cmpd="sng" algn="ctr">
                      <a:solidFill>
                        <a:srgbClr val="DBD1E6"/>
                      </a:solidFill>
                      <a:prstDash val="solid"/>
                      <a:round/>
                      <a:headEnd type="none" w="med" len="med"/>
                      <a:tailEnd type="none" w="med" len="med"/>
                    </a:lnT>
                    <a:lnB w="12700" cap="flat" cmpd="sng" algn="ctr">
                      <a:solidFill>
                        <a:srgbClr val="DBD1E6"/>
                      </a:solidFill>
                      <a:prstDash val="solid"/>
                      <a:round/>
                      <a:headEnd type="none" w="med" len="med"/>
                      <a:tailEnd type="none" w="med" len="med"/>
                    </a:lnB>
                    <a:solidFill>
                      <a:srgbClr val="241630"/>
                    </a:solidFill>
                  </a:tcPr>
                </a:tc>
                <a:extLst>
                  <a:ext uri="{0D108BD9-81ED-4DB2-BD59-A6C34878D82A}">
                    <a16:rowId xmlns:a16="http://schemas.microsoft.com/office/drawing/2014/main" val="2714916110"/>
                  </a:ext>
                </a:extLst>
              </a:tr>
              <a:tr h="439504">
                <a:tc>
                  <a:txBody>
                    <a:bodyPr/>
                    <a:lstStyle/>
                    <a:p>
                      <a:pPr algn="l" fontAlgn="b"/>
                      <a:r>
                        <a:rPr lang="en-GB" sz="2000" u="none" strike="noStrike">
                          <a:solidFill>
                            <a:srgbClr val="DBD1E6"/>
                          </a:solidFill>
                          <a:effectLst/>
                          <a:latin typeface="Fira Sans" panose="020B0503050000020004" pitchFamily="34" charset="0"/>
                        </a:rPr>
                        <a:t>SMB</a:t>
                      </a:r>
                      <a:endParaRPr lang="en-GB" sz="2000" b="0" i="0" u="none" strike="noStrike">
                        <a:solidFill>
                          <a:srgbClr val="DBD1E6"/>
                        </a:solidFill>
                        <a:effectLst/>
                        <a:latin typeface="Fira Sans" panose="020B0503050000020004" pitchFamily="34" charset="0"/>
                      </a:endParaRPr>
                    </a:p>
                  </a:txBody>
                  <a:tcPr marL="9525" marR="9525" marT="9525" marB="0" anchor="b">
                    <a:lnL w="12700" cap="flat" cmpd="sng" algn="ctr">
                      <a:solidFill>
                        <a:srgbClr val="DBD1E6"/>
                      </a:solidFill>
                      <a:prstDash val="solid"/>
                      <a:round/>
                      <a:headEnd type="none" w="med" len="med"/>
                      <a:tailEnd type="none" w="med" len="med"/>
                    </a:lnL>
                    <a:lnR w="12700" cap="flat" cmpd="sng" algn="ctr">
                      <a:solidFill>
                        <a:srgbClr val="DBD1E6"/>
                      </a:solidFill>
                      <a:prstDash val="solid"/>
                      <a:round/>
                      <a:headEnd type="none" w="med" len="med"/>
                      <a:tailEnd type="none" w="med" len="med"/>
                    </a:lnR>
                    <a:lnT w="12700" cap="flat" cmpd="sng" algn="ctr">
                      <a:solidFill>
                        <a:srgbClr val="DBD1E6"/>
                      </a:solidFill>
                      <a:prstDash val="solid"/>
                      <a:round/>
                      <a:headEnd type="none" w="med" len="med"/>
                      <a:tailEnd type="none" w="med" len="med"/>
                    </a:lnT>
                    <a:lnB w="12700" cap="flat" cmpd="sng" algn="ctr">
                      <a:solidFill>
                        <a:srgbClr val="DBD1E6"/>
                      </a:solidFill>
                      <a:prstDash val="solid"/>
                      <a:round/>
                      <a:headEnd type="none" w="med" len="med"/>
                      <a:tailEnd type="none" w="med" len="med"/>
                    </a:lnB>
                    <a:solidFill>
                      <a:srgbClr val="241630"/>
                    </a:solidFill>
                  </a:tcPr>
                </a:tc>
                <a:tc>
                  <a:txBody>
                    <a:bodyPr/>
                    <a:lstStyle/>
                    <a:p>
                      <a:pPr algn="r" fontAlgn="b"/>
                      <a:r>
                        <a:rPr lang="en-FR" sz="2000" u="none" strike="noStrike" dirty="0">
                          <a:solidFill>
                            <a:srgbClr val="DBD1E6"/>
                          </a:solidFill>
                          <a:effectLst/>
                          <a:latin typeface="Fira Sans" panose="020B0503050000020004" pitchFamily="34" charset="0"/>
                        </a:rPr>
                        <a:t>1.592</a:t>
                      </a:r>
                      <a:endParaRPr lang="en-FR" sz="2000" b="0" i="0" u="none" strike="noStrike" dirty="0">
                        <a:solidFill>
                          <a:srgbClr val="DBD1E6"/>
                        </a:solidFill>
                        <a:effectLst/>
                        <a:latin typeface="Fira Sans" panose="020B0503050000020004" pitchFamily="34" charset="0"/>
                      </a:endParaRPr>
                    </a:p>
                  </a:txBody>
                  <a:tcPr marL="9525" marR="9525" marT="9525" marB="0" anchor="b">
                    <a:lnL w="12700" cap="flat" cmpd="sng" algn="ctr">
                      <a:solidFill>
                        <a:srgbClr val="DBD1E6"/>
                      </a:solidFill>
                      <a:prstDash val="solid"/>
                      <a:round/>
                      <a:headEnd type="none" w="med" len="med"/>
                      <a:tailEnd type="none" w="med" len="med"/>
                    </a:lnL>
                    <a:lnR w="12700" cap="flat" cmpd="sng" algn="ctr">
                      <a:solidFill>
                        <a:srgbClr val="DBD1E6"/>
                      </a:solidFill>
                      <a:prstDash val="solid"/>
                      <a:round/>
                      <a:headEnd type="none" w="med" len="med"/>
                      <a:tailEnd type="none" w="med" len="med"/>
                    </a:lnR>
                    <a:lnT w="12700" cap="flat" cmpd="sng" algn="ctr">
                      <a:solidFill>
                        <a:srgbClr val="DBD1E6"/>
                      </a:solidFill>
                      <a:prstDash val="solid"/>
                      <a:round/>
                      <a:headEnd type="none" w="med" len="med"/>
                      <a:tailEnd type="none" w="med" len="med"/>
                    </a:lnT>
                    <a:lnB w="12700" cap="flat" cmpd="sng" algn="ctr">
                      <a:solidFill>
                        <a:srgbClr val="DBD1E6"/>
                      </a:solidFill>
                      <a:prstDash val="solid"/>
                      <a:round/>
                      <a:headEnd type="none" w="med" len="med"/>
                      <a:tailEnd type="none" w="med" len="med"/>
                    </a:lnB>
                    <a:solidFill>
                      <a:srgbClr val="241630"/>
                    </a:solidFill>
                  </a:tcPr>
                </a:tc>
                <a:tc>
                  <a:txBody>
                    <a:bodyPr/>
                    <a:lstStyle/>
                    <a:p>
                      <a:pPr algn="r" fontAlgn="b"/>
                      <a:r>
                        <a:rPr lang="en-FR" sz="2000" u="none" strike="noStrike" dirty="0">
                          <a:solidFill>
                            <a:srgbClr val="DBD1E6"/>
                          </a:solidFill>
                          <a:effectLst/>
                          <a:latin typeface="Fira Sans" panose="020B0503050000020004" pitchFamily="34" charset="0"/>
                        </a:rPr>
                        <a:t>8.74</a:t>
                      </a:r>
                      <a:endParaRPr lang="en-FR" sz="2000" b="0" i="0" u="none" strike="noStrike" dirty="0">
                        <a:solidFill>
                          <a:srgbClr val="DBD1E6"/>
                        </a:solidFill>
                        <a:effectLst/>
                        <a:latin typeface="Fira Sans" panose="020B0503050000020004" pitchFamily="34" charset="0"/>
                      </a:endParaRPr>
                    </a:p>
                  </a:txBody>
                  <a:tcPr marL="9525" marR="9525" marT="9525" marB="0" anchor="b">
                    <a:lnL w="12700" cap="flat" cmpd="sng" algn="ctr">
                      <a:solidFill>
                        <a:srgbClr val="DBD1E6"/>
                      </a:solidFill>
                      <a:prstDash val="solid"/>
                      <a:round/>
                      <a:headEnd type="none" w="med" len="med"/>
                      <a:tailEnd type="none" w="med" len="med"/>
                    </a:lnL>
                    <a:lnR w="12700" cap="flat" cmpd="sng" algn="ctr">
                      <a:solidFill>
                        <a:srgbClr val="DBD1E6"/>
                      </a:solidFill>
                      <a:prstDash val="solid"/>
                      <a:round/>
                      <a:headEnd type="none" w="med" len="med"/>
                      <a:tailEnd type="none" w="med" len="med"/>
                    </a:lnR>
                    <a:lnT w="12700" cap="flat" cmpd="sng" algn="ctr">
                      <a:solidFill>
                        <a:srgbClr val="DBD1E6"/>
                      </a:solidFill>
                      <a:prstDash val="solid"/>
                      <a:round/>
                      <a:headEnd type="none" w="med" len="med"/>
                      <a:tailEnd type="none" w="med" len="med"/>
                    </a:lnT>
                    <a:lnB w="12700" cap="flat" cmpd="sng" algn="ctr">
                      <a:solidFill>
                        <a:srgbClr val="DBD1E6"/>
                      </a:solidFill>
                      <a:prstDash val="solid"/>
                      <a:round/>
                      <a:headEnd type="none" w="med" len="med"/>
                      <a:tailEnd type="none" w="med" len="med"/>
                    </a:lnB>
                    <a:solidFill>
                      <a:srgbClr val="241630"/>
                    </a:solidFill>
                  </a:tcPr>
                </a:tc>
                <a:tc>
                  <a:txBody>
                    <a:bodyPr/>
                    <a:lstStyle/>
                    <a:p>
                      <a:pPr algn="r" fontAlgn="b"/>
                      <a:r>
                        <a:rPr lang="en-FR" sz="2000" u="none" strike="noStrike">
                          <a:solidFill>
                            <a:srgbClr val="DBD1E6"/>
                          </a:solidFill>
                          <a:effectLst/>
                          <a:latin typeface="Fira Sans" panose="020B0503050000020004" pitchFamily="34" charset="0"/>
                        </a:rPr>
                        <a:t>6.2</a:t>
                      </a:r>
                      <a:endParaRPr lang="en-FR" sz="2000" b="0" i="0" u="none" strike="noStrike">
                        <a:solidFill>
                          <a:srgbClr val="DBD1E6"/>
                        </a:solidFill>
                        <a:effectLst/>
                        <a:latin typeface="Fira Sans" panose="020B0503050000020004" pitchFamily="34" charset="0"/>
                      </a:endParaRPr>
                    </a:p>
                  </a:txBody>
                  <a:tcPr marL="9525" marR="9525" marT="9525" marB="0" anchor="b">
                    <a:lnL w="12700" cap="flat" cmpd="sng" algn="ctr">
                      <a:solidFill>
                        <a:srgbClr val="DBD1E6"/>
                      </a:solidFill>
                      <a:prstDash val="solid"/>
                      <a:round/>
                      <a:headEnd type="none" w="med" len="med"/>
                      <a:tailEnd type="none" w="med" len="med"/>
                    </a:lnL>
                    <a:lnR w="12700" cap="flat" cmpd="sng" algn="ctr">
                      <a:solidFill>
                        <a:srgbClr val="DBD1E6"/>
                      </a:solidFill>
                      <a:prstDash val="solid"/>
                      <a:round/>
                      <a:headEnd type="none" w="med" len="med"/>
                      <a:tailEnd type="none" w="med" len="med"/>
                    </a:lnR>
                    <a:lnT w="12700" cap="flat" cmpd="sng" algn="ctr">
                      <a:solidFill>
                        <a:srgbClr val="DBD1E6"/>
                      </a:solidFill>
                      <a:prstDash val="solid"/>
                      <a:round/>
                      <a:headEnd type="none" w="med" len="med"/>
                      <a:tailEnd type="none" w="med" len="med"/>
                    </a:lnT>
                    <a:lnB w="12700" cap="flat" cmpd="sng" algn="ctr">
                      <a:solidFill>
                        <a:srgbClr val="DBD1E6"/>
                      </a:solidFill>
                      <a:prstDash val="solid"/>
                      <a:round/>
                      <a:headEnd type="none" w="med" len="med"/>
                      <a:tailEnd type="none" w="med" len="med"/>
                    </a:lnB>
                    <a:solidFill>
                      <a:srgbClr val="241630"/>
                    </a:solidFill>
                  </a:tcPr>
                </a:tc>
                <a:tc>
                  <a:txBody>
                    <a:bodyPr/>
                    <a:lstStyle/>
                    <a:p>
                      <a:pPr algn="r" fontAlgn="b"/>
                      <a:r>
                        <a:rPr lang="en-FR" sz="2000" u="none" strike="noStrike" dirty="0">
                          <a:solidFill>
                            <a:srgbClr val="DBD1E6"/>
                          </a:solidFill>
                          <a:effectLst/>
                          <a:latin typeface="Fira Sans" panose="020B0503050000020004" pitchFamily="34" charset="0"/>
                        </a:rPr>
                        <a:t>-11.2</a:t>
                      </a:r>
                      <a:endParaRPr lang="en-FR" sz="2000" b="0" i="0" u="none" strike="noStrike" dirty="0">
                        <a:solidFill>
                          <a:srgbClr val="DBD1E6"/>
                        </a:solidFill>
                        <a:effectLst/>
                        <a:latin typeface="Fira Sans" panose="020B0503050000020004" pitchFamily="34" charset="0"/>
                      </a:endParaRPr>
                    </a:p>
                  </a:txBody>
                  <a:tcPr marL="9525" marR="9525" marT="9525" marB="0" anchor="b">
                    <a:lnL w="12700" cap="flat" cmpd="sng" algn="ctr">
                      <a:solidFill>
                        <a:srgbClr val="DBD1E6"/>
                      </a:solidFill>
                      <a:prstDash val="solid"/>
                      <a:round/>
                      <a:headEnd type="none" w="med" len="med"/>
                      <a:tailEnd type="none" w="med" len="med"/>
                    </a:lnL>
                    <a:lnR w="12700" cap="flat" cmpd="sng" algn="ctr">
                      <a:solidFill>
                        <a:srgbClr val="DBD1E6"/>
                      </a:solidFill>
                      <a:prstDash val="solid"/>
                      <a:round/>
                      <a:headEnd type="none" w="med" len="med"/>
                      <a:tailEnd type="none" w="med" len="med"/>
                    </a:lnR>
                    <a:lnT w="12700" cap="flat" cmpd="sng" algn="ctr">
                      <a:solidFill>
                        <a:srgbClr val="DBD1E6"/>
                      </a:solidFill>
                      <a:prstDash val="solid"/>
                      <a:round/>
                      <a:headEnd type="none" w="med" len="med"/>
                      <a:tailEnd type="none" w="med" len="med"/>
                    </a:lnT>
                    <a:lnB w="12700" cap="flat" cmpd="sng" algn="ctr">
                      <a:solidFill>
                        <a:srgbClr val="DBD1E6"/>
                      </a:solidFill>
                      <a:prstDash val="solid"/>
                      <a:round/>
                      <a:headEnd type="none" w="med" len="med"/>
                      <a:tailEnd type="none" w="med" len="med"/>
                    </a:lnB>
                    <a:solidFill>
                      <a:srgbClr val="241630"/>
                    </a:solidFill>
                  </a:tcPr>
                </a:tc>
                <a:extLst>
                  <a:ext uri="{0D108BD9-81ED-4DB2-BD59-A6C34878D82A}">
                    <a16:rowId xmlns:a16="http://schemas.microsoft.com/office/drawing/2014/main" val="3210912349"/>
                  </a:ext>
                </a:extLst>
              </a:tr>
              <a:tr h="439504">
                <a:tc>
                  <a:txBody>
                    <a:bodyPr/>
                    <a:lstStyle/>
                    <a:p>
                      <a:pPr algn="l" fontAlgn="b"/>
                      <a:r>
                        <a:rPr lang="en-GB" sz="2000" u="none" strike="noStrike">
                          <a:solidFill>
                            <a:srgbClr val="DBD1E6"/>
                          </a:solidFill>
                          <a:effectLst/>
                          <a:latin typeface="Fira Sans" panose="020B0503050000020004" pitchFamily="34" charset="0"/>
                        </a:rPr>
                        <a:t>HML</a:t>
                      </a:r>
                      <a:endParaRPr lang="en-GB" sz="2000" b="0" i="0" u="none" strike="noStrike">
                        <a:solidFill>
                          <a:srgbClr val="DBD1E6"/>
                        </a:solidFill>
                        <a:effectLst/>
                        <a:latin typeface="Fira Sans" panose="020B0503050000020004" pitchFamily="34" charset="0"/>
                      </a:endParaRPr>
                    </a:p>
                  </a:txBody>
                  <a:tcPr marL="9525" marR="9525" marT="9525" marB="0" anchor="b">
                    <a:lnL w="12700" cap="flat" cmpd="sng" algn="ctr">
                      <a:solidFill>
                        <a:srgbClr val="DBD1E6"/>
                      </a:solidFill>
                      <a:prstDash val="solid"/>
                      <a:round/>
                      <a:headEnd type="none" w="med" len="med"/>
                      <a:tailEnd type="none" w="med" len="med"/>
                    </a:lnL>
                    <a:lnR w="12700" cap="flat" cmpd="sng" algn="ctr">
                      <a:solidFill>
                        <a:srgbClr val="DBD1E6"/>
                      </a:solidFill>
                      <a:prstDash val="solid"/>
                      <a:round/>
                      <a:headEnd type="none" w="med" len="med"/>
                      <a:tailEnd type="none" w="med" len="med"/>
                    </a:lnR>
                    <a:lnT w="12700" cap="flat" cmpd="sng" algn="ctr">
                      <a:solidFill>
                        <a:srgbClr val="DBD1E6"/>
                      </a:solidFill>
                      <a:prstDash val="solid"/>
                      <a:round/>
                      <a:headEnd type="none" w="med" len="med"/>
                      <a:tailEnd type="none" w="med" len="med"/>
                    </a:lnT>
                    <a:lnB w="12700" cap="flat" cmpd="sng" algn="ctr">
                      <a:solidFill>
                        <a:srgbClr val="DBD1E6"/>
                      </a:solidFill>
                      <a:prstDash val="solid"/>
                      <a:round/>
                      <a:headEnd type="none" w="med" len="med"/>
                      <a:tailEnd type="none" w="med" len="med"/>
                    </a:lnB>
                    <a:solidFill>
                      <a:srgbClr val="241630"/>
                    </a:solidFill>
                  </a:tcPr>
                </a:tc>
                <a:tc>
                  <a:txBody>
                    <a:bodyPr/>
                    <a:lstStyle/>
                    <a:p>
                      <a:pPr algn="r" fontAlgn="b"/>
                      <a:r>
                        <a:rPr lang="en-FR" sz="2000" u="none" strike="noStrike">
                          <a:solidFill>
                            <a:srgbClr val="DBD1E6"/>
                          </a:solidFill>
                          <a:effectLst/>
                          <a:latin typeface="Fira Sans" panose="020B0503050000020004" pitchFamily="34" charset="0"/>
                        </a:rPr>
                        <a:t>3.466</a:t>
                      </a:r>
                      <a:endParaRPr lang="en-FR" sz="2000" b="0" i="0" u="none" strike="noStrike">
                        <a:solidFill>
                          <a:srgbClr val="DBD1E6"/>
                        </a:solidFill>
                        <a:effectLst/>
                        <a:latin typeface="Fira Sans" panose="020B0503050000020004" pitchFamily="34" charset="0"/>
                      </a:endParaRPr>
                    </a:p>
                  </a:txBody>
                  <a:tcPr marL="9525" marR="9525" marT="9525" marB="0" anchor="b">
                    <a:lnL w="12700" cap="flat" cmpd="sng" algn="ctr">
                      <a:solidFill>
                        <a:srgbClr val="DBD1E6"/>
                      </a:solidFill>
                      <a:prstDash val="solid"/>
                      <a:round/>
                      <a:headEnd type="none" w="med" len="med"/>
                      <a:tailEnd type="none" w="med" len="med"/>
                    </a:lnL>
                    <a:lnR w="12700" cap="flat" cmpd="sng" algn="ctr">
                      <a:solidFill>
                        <a:srgbClr val="DBD1E6"/>
                      </a:solidFill>
                      <a:prstDash val="solid"/>
                      <a:round/>
                      <a:headEnd type="none" w="med" len="med"/>
                      <a:tailEnd type="none" w="med" len="med"/>
                    </a:lnR>
                    <a:lnT w="12700" cap="flat" cmpd="sng" algn="ctr">
                      <a:solidFill>
                        <a:srgbClr val="DBD1E6"/>
                      </a:solidFill>
                      <a:prstDash val="solid"/>
                      <a:round/>
                      <a:headEnd type="none" w="med" len="med"/>
                      <a:tailEnd type="none" w="med" len="med"/>
                    </a:lnT>
                    <a:lnB w="12700" cap="flat" cmpd="sng" algn="ctr">
                      <a:solidFill>
                        <a:srgbClr val="DBD1E6"/>
                      </a:solidFill>
                      <a:prstDash val="solid"/>
                      <a:round/>
                      <a:headEnd type="none" w="med" len="med"/>
                      <a:tailEnd type="none" w="med" len="med"/>
                    </a:lnB>
                    <a:solidFill>
                      <a:srgbClr val="241630"/>
                    </a:solidFill>
                  </a:tcPr>
                </a:tc>
                <a:tc>
                  <a:txBody>
                    <a:bodyPr/>
                    <a:lstStyle/>
                    <a:p>
                      <a:pPr algn="r" fontAlgn="b"/>
                      <a:r>
                        <a:rPr lang="en-FR" sz="2000" u="none" strike="noStrike">
                          <a:solidFill>
                            <a:srgbClr val="DBD1E6"/>
                          </a:solidFill>
                          <a:effectLst/>
                          <a:latin typeface="Fira Sans" panose="020B0503050000020004" pitchFamily="34" charset="0"/>
                        </a:rPr>
                        <a:t>9.3</a:t>
                      </a:r>
                      <a:endParaRPr lang="en-FR" sz="2000" b="0" i="0" u="none" strike="noStrike">
                        <a:solidFill>
                          <a:srgbClr val="DBD1E6"/>
                        </a:solidFill>
                        <a:effectLst/>
                        <a:latin typeface="Fira Sans" panose="020B0503050000020004" pitchFamily="34" charset="0"/>
                      </a:endParaRPr>
                    </a:p>
                  </a:txBody>
                  <a:tcPr marL="9525" marR="9525" marT="9525" marB="0" anchor="b">
                    <a:lnL w="12700" cap="flat" cmpd="sng" algn="ctr">
                      <a:solidFill>
                        <a:srgbClr val="DBD1E6"/>
                      </a:solidFill>
                      <a:prstDash val="solid"/>
                      <a:round/>
                      <a:headEnd type="none" w="med" len="med"/>
                      <a:tailEnd type="none" w="med" len="med"/>
                    </a:lnL>
                    <a:lnR w="12700" cap="flat" cmpd="sng" algn="ctr">
                      <a:solidFill>
                        <a:srgbClr val="DBD1E6"/>
                      </a:solidFill>
                      <a:prstDash val="solid"/>
                      <a:round/>
                      <a:headEnd type="none" w="med" len="med"/>
                      <a:tailEnd type="none" w="med" len="med"/>
                    </a:lnR>
                    <a:lnT w="12700" cap="flat" cmpd="sng" algn="ctr">
                      <a:solidFill>
                        <a:srgbClr val="DBD1E6"/>
                      </a:solidFill>
                      <a:prstDash val="solid"/>
                      <a:round/>
                      <a:headEnd type="none" w="med" len="med"/>
                      <a:tailEnd type="none" w="med" len="med"/>
                    </a:lnT>
                    <a:lnB w="12700" cap="flat" cmpd="sng" algn="ctr">
                      <a:solidFill>
                        <a:srgbClr val="DBD1E6"/>
                      </a:solidFill>
                      <a:prstDash val="solid"/>
                      <a:round/>
                      <a:headEnd type="none" w="med" len="med"/>
                      <a:tailEnd type="none" w="med" len="med"/>
                    </a:lnB>
                    <a:solidFill>
                      <a:srgbClr val="241630"/>
                    </a:solidFill>
                  </a:tcPr>
                </a:tc>
                <a:tc>
                  <a:txBody>
                    <a:bodyPr/>
                    <a:lstStyle/>
                    <a:p>
                      <a:pPr algn="r" fontAlgn="b"/>
                      <a:r>
                        <a:rPr lang="en-FR" sz="2000" u="none" strike="noStrike" dirty="0">
                          <a:solidFill>
                            <a:srgbClr val="DBD1E6"/>
                          </a:solidFill>
                          <a:effectLst/>
                          <a:latin typeface="Fira Sans" panose="020B0503050000020004" pitchFamily="34" charset="0"/>
                        </a:rPr>
                        <a:t>6.7</a:t>
                      </a:r>
                      <a:endParaRPr lang="en-FR" sz="2000" b="0" i="0" u="none" strike="noStrike" dirty="0">
                        <a:solidFill>
                          <a:srgbClr val="DBD1E6"/>
                        </a:solidFill>
                        <a:effectLst/>
                        <a:latin typeface="Fira Sans" panose="020B0503050000020004" pitchFamily="34" charset="0"/>
                      </a:endParaRPr>
                    </a:p>
                  </a:txBody>
                  <a:tcPr marL="9525" marR="9525" marT="9525" marB="0" anchor="b">
                    <a:lnL w="12700" cap="flat" cmpd="sng" algn="ctr">
                      <a:solidFill>
                        <a:srgbClr val="DBD1E6"/>
                      </a:solidFill>
                      <a:prstDash val="solid"/>
                      <a:round/>
                      <a:headEnd type="none" w="med" len="med"/>
                      <a:tailEnd type="none" w="med" len="med"/>
                    </a:lnL>
                    <a:lnR w="12700" cap="flat" cmpd="sng" algn="ctr">
                      <a:solidFill>
                        <a:srgbClr val="DBD1E6"/>
                      </a:solidFill>
                      <a:prstDash val="solid"/>
                      <a:round/>
                      <a:headEnd type="none" w="med" len="med"/>
                      <a:tailEnd type="none" w="med" len="med"/>
                    </a:lnR>
                    <a:lnT w="12700" cap="flat" cmpd="sng" algn="ctr">
                      <a:solidFill>
                        <a:srgbClr val="DBD1E6"/>
                      </a:solidFill>
                      <a:prstDash val="solid"/>
                      <a:round/>
                      <a:headEnd type="none" w="med" len="med"/>
                      <a:tailEnd type="none" w="med" len="med"/>
                    </a:lnT>
                    <a:lnB w="12700" cap="flat" cmpd="sng" algn="ctr">
                      <a:solidFill>
                        <a:srgbClr val="DBD1E6"/>
                      </a:solidFill>
                      <a:prstDash val="solid"/>
                      <a:round/>
                      <a:headEnd type="none" w="med" len="med"/>
                      <a:tailEnd type="none" w="med" len="med"/>
                    </a:lnB>
                    <a:solidFill>
                      <a:srgbClr val="241630"/>
                    </a:solidFill>
                  </a:tcPr>
                </a:tc>
                <a:tc>
                  <a:txBody>
                    <a:bodyPr/>
                    <a:lstStyle/>
                    <a:p>
                      <a:pPr algn="r" fontAlgn="b"/>
                      <a:r>
                        <a:rPr lang="en-FR" sz="2000" u="none" strike="noStrike">
                          <a:solidFill>
                            <a:srgbClr val="DBD1E6"/>
                          </a:solidFill>
                          <a:effectLst/>
                          <a:latin typeface="Fira Sans" panose="020B0503050000020004" pitchFamily="34" charset="0"/>
                        </a:rPr>
                        <a:t>-5</a:t>
                      </a:r>
                      <a:endParaRPr lang="en-FR" sz="2000" b="0" i="0" u="none" strike="noStrike">
                        <a:solidFill>
                          <a:srgbClr val="DBD1E6"/>
                        </a:solidFill>
                        <a:effectLst/>
                        <a:latin typeface="Fira Sans" panose="020B0503050000020004" pitchFamily="34" charset="0"/>
                      </a:endParaRPr>
                    </a:p>
                  </a:txBody>
                  <a:tcPr marL="9525" marR="9525" marT="9525" marB="0" anchor="b">
                    <a:lnL w="12700" cap="flat" cmpd="sng" algn="ctr">
                      <a:solidFill>
                        <a:srgbClr val="DBD1E6"/>
                      </a:solidFill>
                      <a:prstDash val="solid"/>
                      <a:round/>
                      <a:headEnd type="none" w="med" len="med"/>
                      <a:tailEnd type="none" w="med" len="med"/>
                    </a:lnL>
                    <a:lnR w="12700" cap="flat" cmpd="sng" algn="ctr">
                      <a:solidFill>
                        <a:srgbClr val="DBD1E6"/>
                      </a:solidFill>
                      <a:prstDash val="solid"/>
                      <a:round/>
                      <a:headEnd type="none" w="med" len="med"/>
                      <a:tailEnd type="none" w="med" len="med"/>
                    </a:lnR>
                    <a:lnT w="12700" cap="flat" cmpd="sng" algn="ctr">
                      <a:solidFill>
                        <a:srgbClr val="DBD1E6"/>
                      </a:solidFill>
                      <a:prstDash val="solid"/>
                      <a:round/>
                      <a:headEnd type="none" w="med" len="med"/>
                      <a:tailEnd type="none" w="med" len="med"/>
                    </a:lnT>
                    <a:lnB w="12700" cap="flat" cmpd="sng" algn="ctr">
                      <a:solidFill>
                        <a:srgbClr val="DBD1E6"/>
                      </a:solidFill>
                      <a:prstDash val="solid"/>
                      <a:round/>
                      <a:headEnd type="none" w="med" len="med"/>
                      <a:tailEnd type="none" w="med" len="med"/>
                    </a:lnB>
                    <a:solidFill>
                      <a:srgbClr val="241630"/>
                    </a:solidFill>
                  </a:tcPr>
                </a:tc>
                <a:extLst>
                  <a:ext uri="{0D108BD9-81ED-4DB2-BD59-A6C34878D82A}">
                    <a16:rowId xmlns:a16="http://schemas.microsoft.com/office/drawing/2014/main" val="3345820728"/>
                  </a:ext>
                </a:extLst>
              </a:tr>
              <a:tr h="439504">
                <a:tc>
                  <a:txBody>
                    <a:bodyPr/>
                    <a:lstStyle/>
                    <a:p>
                      <a:pPr algn="l" fontAlgn="b"/>
                      <a:r>
                        <a:rPr lang="en-GB" sz="2000" u="none" strike="noStrike">
                          <a:solidFill>
                            <a:srgbClr val="DBD1E6"/>
                          </a:solidFill>
                          <a:effectLst/>
                          <a:latin typeface="Fira Sans" panose="020B0503050000020004" pitchFamily="34" charset="0"/>
                        </a:rPr>
                        <a:t>RMW</a:t>
                      </a:r>
                      <a:endParaRPr lang="en-GB" sz="2000" b="0" i="0" u="none" strike="noStrike">
                        <a:solidFill>
                          <a:srgbClr val="DBD1E6"/>
                        </a:solidFill>
                        <a:effectLst/>
                        <a:latin typeface="Fira Sans" panose="020B0503050000020004" pitchFamily="34" charset="0"/>
                      </a:endParaRPr>
                    </a:p>
                  </a:txBody>
                  <a:tcPr marL="9525" marR="9525" marT="9525" marB="0" anchor="b">
                    <a:lnL w="12700" cap="flat" cmpd="sng" algn="ctr">
                      <a:solidFill>
                        <a:srgbClr val="DBD1E6"/>
                      </a:solidFill>
                      <a:prstDash val="solid"/>
                      <a:round/>
                      <a:headEnd type="none" w="med" len="med"/>
                      <a:tailEnd type="none" w="med" len="med"/>
                    </a:lnL>
                    <a:lnR w="12700" cap="flat" cmpd="sng" algn="ctr">
                      <a:solidFill>
                        <a:srgbClr val="DBD1E6"/>
                      </a:solidFill>
                      <a:prstDash val="solid"/>
                      <a:round/>
                      <a:headEnd type="none" w="med" len="med"/>
                      <a:tailEnd type="none" w="med" len="med"/>
                    </a:lnR>
                    <a:lnT w="12700" cap="flat" cmpd="sng" algn="ctr">
                      <a:solidFill>
                        <a:srgbClr val="DBD1E6"/>
                      </a:solidFill>
                      <a:prstDash val="solid"/>
                      <a:round/>
                      <a:headEnd type="none" w="med" len="med"/>
                      <a:tailEnd type="none" w="med" len="med"/>
                    </a:lnT>
                    <a:lnB w="12700" cap="flat" cmpd="sng" algn="ctr">
                      <a:solidFill>
                        <a:srgbClr val="DBD1E6"/>
                      </a:solidFill>
                      <a:prstDash val="solid"/>
                      <a:round/>
                      <a:headEnd type="none" w="med" len="med"/>
                      <a:tailEnd type="none" w="med" len="med"/>
                    </a:lnB>
                    <a:solidFill>
                      <a:srgbClr val="241630"/>
                    </a:solidFill>
                  </a:tcPr>
                </a:tc>
                <a:tc>
                  <a:txBody>
                    <a:bodyPr/>
                    <a:lstStyle/>
                    <a:p>
                      <a:pPr algn="r" fontAlgn="b"/>
                      <a:r>
                        <a:rPr lang="en-FR" sz="2000" u="none" strike="noStrike">
                          <a:solidFill>
                            <a:srgbClr val="DBD1E6"/>
                          </a:solidFill>
                          <a:effectLst/>
                          <a:latin typeface="Fira Sans" panose="020B0503050000020004" pitchFamily="34" charset="0"/>
                        </a:rPr>
                        <a:t>3.482</a:t>
                      </a:r>
                      <a:endParaRPr lang="en-FR" sz="2000" b="0" i="0" u="none" strike="noStrike">
                        <a:solidFill>
                          <a:srgbClr val="DBD1E6"/>
                        </a:solidFill>
                        <a:effectLst/>
                        <a:latin typeface="Fira Sans" panose="020B0503050000020004" pitchFamily="34" charset="0"/>
                      </a:endParaRPr>
                    </a:p>
                  </a:txBody>
                  <a:tcPr marL="9525" marR="9525" marT="9525" marB="0" anchor="b">
                    <a:lnL w="12700" cap="flat" cmpd="sng" algn="ctr">
                      <a:solidFill>
                        <a:srgbClr val="DBD1E6"/>
                      </a:solidFill>
                      <a:prstDash val="solid"/>
                      <a:round/>
                      <a:headEnd type="none" w="med" len="med"/>
                      <a:tailEnd type="none" w="med" len="med"/>
                    </a:lnL>
                    <a:lnR w="12700" cap="flat" cmpd="sng" algn="ctr">
                      <a:solidFill>
                        <a:srgbClr val="DBD1E6"/>
                      </a:solidFill>
                      <a:prstDash val="solid"/>
                      <a:round/>
                      <a:headEnd type="none" w="med" len="med"/>
                      <a:tailEnd type="none" w="med" len="med"/>
                    </a:lnR>
                    <a:lnT w="12700" cap="flat" cmpd="sng" algn="ctr">
                      <a:solidFill>
                        <a:srgbClr val="DBD1E6"/>
                      </a:solidFill>
                      <a:prstDash val="solid"/>
                      <a:round/>
                      <a:headEnd type="none" w="med" len="med"/>
                      <a:tailEnd type="none" w="med" len="med"/>
                    </a:lnT>
                    <a:lnB w="12700" cap="flat" cmpd="sng" algn="ctr">
                      <a:solidFill>
                        <a:srgbClr val="DBD1E6"/>
                      </a:solidFill>
                      <a:prstDash val="solid"/>
                      <a:round/>
                      <a:headEnd type="none" w="med" len="med"/>
                      <a:tailEnd type="none" w="med" len="med"/>
                    </a:lnB>
                    <a:solidFill>
                      <a:srgbClr val="241630"/>
                    </a:solidFill>
                  </a:tcPr>
                </a:tc>
                <a:tc>
                  <a:txBody>
                    <a:bodyPr/>
                    <a:lstStyle/>
                    <a:p>
                      <a:pPr algn="r" fontAlgn="b"/>
                      <a:r>
                        <a:rPr lang="en-FR" sz="2000" u="none" strike="noStrike">
                          <a:solidFill>
                            <a:srgbClr val="DBD1E6"/>
                          </a:solidFill>
                          <a:effectLst/>
                          <a:latin typeface="Fira Sans" panose="020B0503050000020004" pitchFamily="34" charset="0"/>
                        </a:rPr>
                        <a:t>6.376</a:t>
                      </a:r>
                      <a:endParaRPr lang="en-FR" sz="2000" b="0" i="0" u="none" strike="noStrike">
                        <a:solidFill>
                          <a:srgbClr val="DBD1E6"/>
                        </a:solidFill>
                        <a:effectLst/>
                        <a:latin typeface="Fira Sans" panose="020B0503050000020004" pitchFamily="34" charset="0"/>
                      </a:endParaRPr>
                    </a:p>
                  </a:txBody>
                  <a:tcPr marL="9525" marR="9525" marT="9525" marB="0" anchor="b">
                    <a:lnL w="12700" cap="flat" cmpd="sng" algn="ctr">
                      <a:solidFill>
                        <a:srgbClr val="DBD1E6"/>
                      </a:solidFill>
                      <a:prstDash val="solid"/>
                      <a:round/>
                      <a:headEnd type="none" w="med" len="med"/>
                      <a:tailEnd type="none" w="med" len="med"/>
                    </a:lnL>
                    <a:lnR w="12700" cap="flat" cmpd="sng" algn="ctr">
                      <a:solidFill>
                        <a:srgbClr val="DBD1E6"/>
                      </a:solidFill>
                      <a:prstDash val="solid"/>
                      <a:round/>
                      <a:headEnd type="none" w="med" len="med"/>
                      <a:tailEnd type="none" w="med" len="med"/>
                    </a:lnR>
                    <a:lnT w="12700" cap="flat" cmpd="sng" algn="ctr">
                      <a:solidFill>
                        <a:srgbClr val="DBD1E6"/>
                      </a:solidFill>
                      <a:prstDash val="solid"/>
                      <a:round/>
                      <a:headEnd type="none" w="med" len="med"/>
                      <a:tailEnd type="none" w="med" len="med"/>
                    </a:lnT>
                    <a:lnB w="12700" cap="flat" cmpd="sng" algn="ctr">
                      <a:solidFill>
                        <a:srgbClr val="DBD1E6"/>
                      </a:solidFill>
                      <a:prstDash val="solid"/>
                      <a:round/>
                      <a:headEnd type="none" w="med" len="med"/>
                      <a:tailEnd type="none" w="med" len="med"/>
                    </a:lnB>
                    <a:solidFill>
                      <a:srgbClr val="241630"/>
                    </a:solidFill>
                  </a:tcPr>
                </a:tc>
                <a:tc>
                  <a:txBody>
                    <a:bodyPr/>
                    <a:lstStyle/>
                    <a:p>
                      <a:pPr algn="r" fontAlgn="b"/>
                      <a:r>
                        <a:rPr lang="en-FR" sz="2000" u="none" strike="noStrike" dirty="0">
                          <a:solidFill>
                            <a:srgbClr val="DBD1E6"/>
                          </a:solidFill>
                          <a:effectLst/>
                          <a:latin typeface="Fira Sans" panose="020B0503050000020004" pitchFamily="34" charset="0"/>
                        </a:rPr>
                        <a:t>4.5</a:t>
                      </a:r>
                      <a:endParaRPr lang="en-FR" sz="2000" b="0" i="0" u="none" strike="noStrike" dirty="0">
                        <a:solidFill>
                          <a:srgbClr val="DBD1E6"/>
                        </a:solidFill>
                        <a:effectLst/>
                        <a:latin typeface="Fira Sans" panose="020B0503050000020004" pitchFamily="34" charset="0"/>
                      </a:endParaRPr>
                    </a:p>
                  </a:txBody>
                  <a:tcPr marL="9525" marR="9525" marT="9525" marB="0" anchor="b">
                    <a:lnL w="12700" cap="flat" cmpd="sng" algn="ctr">
                      <a:solidFill>
                        <a:srgbClr val="DBD1E6"/>
                      </a:solidFill>
                      <a:prstDash val="solid"/>
                      <a:round/>
                      <a:headEnd type="none" w="med" len="med"/>
                      <a:tailEnd type="none" w="med" len="med"/>
                    </a:lnL>
                    <a:lnR w="12700" cap="flat" cmpd="sng" algn="ctr">
                      <a:solidFill>
                        <a:srgbClr val="DBD1E6"/>
                      </a:solidFill>
                      <a:prstDash val="solid"/>
                      <a:round/>
                      <a:headEnd type="none" w="med" len="med"/>
                      <a:tailEnd type="none" w="med" len="med"/>
                    </a:lnR>
                    <a:lnT w="12700" cap="flat" cmpd="sng" algn="ctr">
                      <a:solidFill>
                        <a:srgbClr val="DBD1E6"/>
                      </a:solidFill>
                      <a:prstDash val="solid"/>
                      <a:round/>
                      <a:headEnd type="none" w="med" len="med"/>
                      <a:tailEnd type="none" w="med" len="med"/>
                    </a:lnT>
                    <a:lnB w="12700" cap="flat" cmpd="sng" algn="ctr">
                      <a:solidFill>
                        <a:srgbClr val="DBD1E6"/>
                      </a:solidFill>
                      <a:prstDash val="solid"/>
                      <a:round/>
                      <a:headEnd type="none" w="med" len="med"/>
                      <a:tailEnd type="none" w="med" len="med"/>
                    </a:lnB>
                    <a:solidFill>
                      <a:srgbClr val="241630"/>
                    </a:solidFill>
                  </a:tcPr>
                </a:tc>
                <a:tc>
                  <a:txBody>
                    <a:bodyPr/>
                    <a:lstStyle/>
                    <a:p>
                      <a:pPr algn="r" fontAlgn="b"/>
                      <a:r>
                        <a:rPr lang="en-FR" sz="2000" u="none" strike="noStrike" dirty="0">
                          <a:solidFill>
                            <a:srgbClr val="DBD1E6"/>
                          </a:solidFill>
                          <a:effectLst/>
                          <a:latin typeface="Fira Sans" panose="020B0503050000020004" pitchFamily="34" charset="0"/>
                        </a:rPr>
                        <a:t>-3</a:t>
                      </a:r>
                      <a:endParaRPr lang="en-FR" sz="2000" b="0" i="0" u="none" strike="noStrike" dirty="0">
                        <a:solidFill>
                          <a:srgbClr val="DBD1E6"/>
                        </a:solidFill>
                        <a:effectLst/>
                        <a:latin typeface="Fira Sans" panose="020B0503050000020004" pitchFamily="34" charset="0"/>
                      </a:endParaRPr>
                    </a:p>
                  </a:txBody>
                  <a:tcPr marL="9525" marR="9525" marT="9525" marB="0" anchor="b">
                    <a:lnL w="12700" cap="flat" cmpd="sng" algn="ctr">
                      <a:solidFill>
                        <a:srgbClr val="DBD1E6"/>
                      </a:solidFill>
                      <a:prstDash val="solid"/>
                      <a:round/>
                      <a:headEnd type="none" w="med" len="med"/>
                      <a:tailEnd type="none" w="med" len="med"/>
                    </a:lnL>
                    <a:lnR w="12700" cap="flat" cmpd="sng" algn="ctr">
                      <a:solidFill>
                        <a:srgbClr val="DBD1E6"/>
                      </a:solidFill>
                      <a:prstDash val="solid"/>
                      <a:round/>
                      <a:headEnd type="none" w="med" len="med"/>
                      <a:tailEnd type="none" w="med" len="med"/>
                    </a:lnR>
                    <a:lnT w="12700" cap="flat" cmpd="sng" algn="ctr">
                      <a:solidFill>
                        <a:srgbClr val="DBD1E6"/>
                      </a:solidFill>
                      <a:prstDash val="solid"/>
                      <a:round/>
                      <a:headEnd type="none" w="med" len="med"/>
                      <a:tailEnd type="none" w="med" len="med"/>
                    </a:lnT>
                    <a:lnB w="12700" cap="flat" cmpd="sng" algn="ctr">
                      <a:solidFill>
                        <a:srgbClr val="DBD1E6"/>
                      </a:solidFill>
                      <a:prstDash val="solid"/>
                      <a:round/>
                      <a:headEnd type="none" w="med" len="med"/>
                      <a:tailEnd type="none" w="med" len="med"/>
                    </a:lnB>
                    <a:solidFill>
                      <a:srgbClr val="241630"/>
                    </a:solidFill>
                  </a:tcPr>
                </a:tc>
                <a:extLst>
                  <a:ext uri="{0D108BD9-81ED-4DB2-BD59-A6C34878D82A}">
                    <a16:rowId xmlns:a16="http://schemas.microsoft.com/office/drawing/2014/main" val="3095740403"/>
                  </a:ext>
                </a:extLst>
              </a:tr>
              <a:tr h="439504">
                <a:tc>
                  <a:txBody>
                    <a:bodyPr/>
                    <a:lstStyle/>
                    <a:p>
                      <a:pPr algn="l" fontAlgn="b"/>
                      <a:r>
                        <a:rPr lang="en-GB" sz="2000" u="none" strike="noStrike">
                          <a:solidFill>
                            <a:srgbClr val="DBD1E6"/>
                          </a:solidFill>
                          <a:effectLst/>
                          <a:latin typeface="Fira Sans" panose="020B0503050000020004" pitchFamily="34" charset="0"/>
                        </a:rPr>
                        <a:t>CMA</a:t>
                      </a:r>
                      <a:endParaRPr lang="en-GB" sz="2000" b="0" i="0" u="none" strike="noStrike">
                        <a:solidFill>
                          <a:srgbClr val="DBD1E6"/>
                        </a:solidFill>
                        <a:effectLst/>
                        <a:latin typeface="Fira Sans" panose="020B0503050000020004" pitchFamily="34" charset="0"/>
                      </a:endParaRPr>
                    </a:p>
                  </a:txBody>
                  <a:tcPr marL="9525" marR="9525" marT="9525" marB="0" anchor="b">
                    <a:lnL w="12700" cap="flat" cmpd="sng" algn="ctr">
                      <a:solidFill>
                        <a:srgbClr val="DBD1E6"/>
                      </a:solidFill>
                      <a:prstDash val="solid"/>
                      <a:round/>
                      <a:headEnd type="none" w="med" len="med"/>
                      <a:tailEnd type="none" w="med" len="med"/>
                    </a:lnL>
                    <a:lnR w="12700" cap="flat" cmpd="sng" algn="ctr">
                      <a:solidFill>
                        <a:srgbClr val="DBD1E6"/>
                      </a:solidFill>
                      <a:prstDash val="solid"/>
                      <a:round/>
                      <a:headEnd type="none" w="med" len="med"/>
                      <a:tailEnd type="none" w="med" len="med"/>
                    </a:lnR>
                    <a:lnT w="12700" cap="flat" cmpd="sng" algn="ctr">
                      <a:solidFill>
                        <a:srgbClr val="DBD1E6"/>
                      </a:solidFill>
                      <a:prstDash val="solid"/>
                      <a:round/>
                      <a:headEnd type="none" w="med" len="med"/>
                      <a:tailEnd type="none" w="med" len="med"/>
                    </a:lnT>
                    <a:lnB w="12700" cap="flat" cmpd="sng" algn="ctr">
                      <a:solidFill>
                        <a:srgbClr val="DBD1E6"/>
                      </a:solidFill>
                      <a:prstDash val="solid"/>
                      <a:round/>
                      <a:headEnd type="none" w="med" len="med"/>
                      <a:tailEnd type="none" w="med" len="med"/>
                    </a:lnB>
                    <a:solidFill>
                      <a:srgbClr val="241630"/>
                    </a:solidFill>
                  </a:tcPr>
                </a:tc>
                <a:tc>
                  <a:txBody>
                    <a:bodyPr/>
                    <a:lstStyle/>
                    <a:p>
                      <a:pPr algn="r" fontAlgn="b"/>
                      <a:r>
                        <a:rPr lang="en-FR" sz="2000" u="none" strike="noStrike">
                          <a:solidFill>
                            <a:srgbClr val="DBD1E6"/>
                          </a:solidFill>
                          <a:effectLst/>
                          <a:latin typeface="Fira Sans" panose="020B0503050000020004" pitchFamily="34" charset="0"/>
                        </a:rPr>
                        <a:t>3.04</a:t>
                      </a:r>
                      <a:endParaRPr lang="en-FR" sz="2000" b="0" i="0" u="none" strike="noStrike">
                        <a:solidFill>
                          <a:srgbClr val="DBD1E6"/>
                        </a:solidFill>
                        <a:effectLst/>
                        <a:latin typeface="Fira Sans" panose="020B0503050000020004" pitchFamily="34" charset="0"/>
                      </a:endParaRPr>
                    </a:p>
                  </a:txBody>
                  <a:tcPr marL="9525" marR="9525" marT="9525" marB="0" anchor="b">
                    <a:lnL w="12700" cap="flat" cmpd="sng" algn="ctr">
                      <a:solidFill>
                        <a:srgbClr val="DBD1E6"/>
                      </a:solidFill>
                      <a:prstDash val="solid"/>
                      <a:round/>
                      <a:headEnd type="none" w="med" len="med"/>
                      <a:tailEnd type="none" w="med" len="med"/>
                    </a:lnL>
                    <a:lnR w="12700" cap="flat" cmpd="sng" algn="ctr">
                      <a:solidFill>
                        <a:srgbClr val="DBD1E6"/>
                      </a:solidFill>
                      <a:prstDash val="solid"/>
                      <a:round/>
                      <a:headEnd type="none" w="med" len="med"/>
                      <a:tailEnd type="none" w="med" len="med"/>
                    </a:lnR>
                    <a:lnT w="12700" cap="flat" cmpd="sng" algn="ctr">
                      <a:solidFill>
                        <a:srgbClr val="DBD1E6"/>
                      </a:solidFill>
                      <a:prstDash val="solid"/>
                      <a:round/>
                      <a:headEnd type="none" w="med" len="med"/>
                      <a:tailEnd type="none" w="med" len="med"/>
                    </a:lnT>
                    <a:lnB w="12700" cap="flat" cmpd="sng" algn="ctr">
                      <a:solidFill>
                        <a:srgbClr val="DBD1E6"/>
                      </a:solidFill>
                      <a:prstDash val="solid"/>
                      <a:round/>
                      <a:headEnd type="none" w="med" len="med"/>
                      <a:tailEnd type="none" w="med" len="med"/>
                    </a:lnB>
                    <a:solidFill>
                      <a:srgbClr val="241630"/>
                    </a:solidFill>
                  </a:tcPr>
                </a:tc>
                <a:tc>
                  <a:txBody>
                    <a:bodyPr/>
                    <a:lstStyle/>
                    <a:p>
                      <a:pPr algn="r" fontAlgn="b"/>
                      <a:r>
                        <a:rPr lang="en-FR" sz="2000" u="none" strike="noStrike">
                          <a:solidFill>
                            <a:srgbClr val="DBD1E6"/>
                          </a:solidFill>
                          <a:effectLst/>
                          <a:latin typeface="Fira Sans" panose="020B0503050000020004" pitchFamily="34" charset="0"/>
                        </a:rPr>
                        <a:t>6.041</a:t>
                      </a:r>
                      <a:endParaRPr lang="en-FR" sz="2000" b="0" i="0" u="none" strike="noStrike">
                        <a:solidFill>
                          <a:srgbClr val="DBD1E6"/>
                        </a:solidFill>
                        <a:effectLst/>
                        <a:latin typeface="Fira Sans" panose="020B0503050000020004" pitchFamily="34" charset="0"/>
                      </a:endParaRPr>
                    </a:p>
                  </a:txBody>
                  <a:tcPr marL="9525" marR="9525" marT="9525" marB="0" anchor="b">
                    <a:lnL w="12700" cap="flat" cmpd="sng" algn="ctr">
                      <a:solidFill>
                        <a:srgbClr val="DBD1E6"/>
                      </a:solidFill>
                      <a:prstDash val="solid"/>
                      <a:round/>
                      <a:headEnd type="none" w="med" len="med"/>
                      <a:tailEnd type="none" w="med" len="med"/>
                    </a:lnL>
                    <a:lnR w="12700" cap="flat" cmpd="sng" algn="ctr">
                      <a:solidFill>
                        <a:srgbClr val="DBD1E6"/>
                      </a:solidFill>
                      <a:prstDash val="solid"/>
                      <a:round/>
                      <a:headEnd type="none" w="med" len="med"/>
                      <a:tailEnd type="none" w="med" len="med"/>
                    </a:lnR>
                    <a:lnT w="12700" cap="flat" cmpd="sng" algn="ctr">
                      <a:solidFill>
                        <a:srgbClr val="DBD1E6"/>
                      </a:solidFill>
                      <a:prstDash val="solid"/>
                      <a:round/>
                      <a:headEnd type="none" w="med" len="med"/>
                      <a:tailEnd type="none" w="med" len="med"/>
                    </a:lnT>
                    <a:lnB w="12700" cap="flat" cmpd="sng" algn="ctr">
                      <a:solidFill>
                        <a:srgbClr val="DBD1E6"/>
                      </a:solidFill>
                      <a:prstDash val="solid"/>
                      <a:round/>
                      <a:headEnd type="none" w="med" len="med"/>
                      <a:tailEnd type="none" w="med" len="med"/>
                    </a:lnB>
                    <a:solidFill>
                      <a:srgbClr val="241630"/>
                    </a:solidFill>
                  </a:tcPr>
                </a:tc>
                <a:tc>
                  <a:txBody>
                    <a:bodyPr/>
                    <a:lstStyle/>
                    <a:p>
                      <a:pPr algn="r" fontAlgn="b"/>
                      <a:r>
                        <a:rPr lang="en-FR" sz="2000" u="none" strike="noStrike">
                          <a:solidFill>
                            <a:srgbClr val="DBD1E6"/>
                          </a:solidFill>
                          <a:effectLst/>
                          <a:latin typeface="Fira Sans" panose="020B0503050000020004" pitchFamily="34" charset="0"/>
                        </a:rPr>
                        <a:t>2.5</a:t>
                      </a:r>
                      <a:endParaRPr lang="en-FR" sz="2000" b="0" i="0" u="none" strike="noStrike">
                        <a:solidFill>
                          <a:srgbClr val="DBD1E6"/>
                        </a:solidFill>
                        <a:effectLst/>
                        <a:latin typeface="Fira Sans" panose="020B0503050000020004" pitchFamily="34" charset="0"/>
                      </a:endParaRPr>
                    </a:p>
                  </a:txBody>
                  <a:tcPr marL="9525" marR="9525" marT="9525" marB="0" anchor="b">
                    <a:lnL w="12700" cap="flat" cmpd="sng" algn="ctr">
                      <a:solidFill>
                        <a:srgbClr val="DBD1E6"/>
                      </a:solidFill>
                      <a:prstDash val="solid"/>
                      <a:round/>
                      <a:headEnd type="none" w="med" len="med"/>
                      <a:tailEnd type="none" w="med" len="med"/>
                    </a:lnL>
                    <a:lnR w="12700" cap="flat" cmpd="sng" algn="ctr">
                      <a:solidFill>
                        <a:srgbClr val="DBD1E6"/>
                      </a:solidFill>
                      <a:prstDash val="solid"/>
                      <a:round/>
                      <a:headEnd type="none" w="med" len="med"/>
                      <a:tailEnd type="none" w="med" len="med"/>
                    </a:lnR>
                    <a:lnT w="12700" cap="flat" cmpd="sng" algn="ctr">
                      <a:solidFill>
                        <a:srgbClr val="DBD1E6"/>
                      </a:solidFill>
                      <a:prstDash val="solid"/>
                      <a:round/>
                      <a:headEnd type="none" w="med" len="med"/>
                      <a:tailEnd type="none" w="med" len="med"/>
                    </a:lnT>
                    <a:lnB w="12700" cap="flat" cmpd="sng" algn="ctr">
                      <a:solidFill>
                        <a:srgbClr val="DBD1E6"/>
                      </a:solidFill>
                      <a:prstDash val="solid"/>
                      <a:round/>
                      <a:headEnd type="none" w="med" len="med"/>
                      <a:tailEnd type="none" w="med" len="med"/>
                    </a:lnB>
                    <a:solidFill>
                      <a:srgbClr val="241630"/>
                    </a:solidFill>
                  </a:tcPr>
                </a:tc>
                <a:tc>
                  <a:txBody>
                    <a:bodyPr/>
                    <a:lstStyle/>
                    <a:p>
                      <a:pPr algn="r" fontAlgn="b"/>
                      <a:r>
                        <a:rPr lang="en-FR" sz="2000" u="none" strike="noStrike" dirty="0">
                          <a:solidFill>
                            <a:srgbClr val="DBD1E6"/>
                          </a:solidFill>
                          <a:effectLst/>
                          <a:latin typeface="Fira Sans" panose="020B0503050000020004" pitchFamily="34" charset="0"/>
                        </a:rPr>
                        <a:t>-5.9</a:t>
                      </a:r>
                      <a:endParaRPr lang="en-FR" sz="2000" b="0" i="0" u="none" strike="noStrike" dirty="0">
                        <a:solidFill>
                          <a:srgbClr val="DBD1E6"/>
                        </a:solidFill>
                        <a:effectLst/>
                        <a:latin typeface="Fira Sans" panose="020B0503050000020004" pitchFamily="34" charset="0"/>
                      </a:endParaRPr>
                    </a:p>
                  </a:txBody>
                  <a:tcPr marL="9525" marR="9525" marT="9525" marB="0" anchor="b">
                    <a:lnL w="12700" cap="flat" cmpd="sng" algn="ctr">
                      <a:solidFill>
                        <a:srgbClr val="DBD1E6"/>
                      </a:solidFill>
                      <a:prstDash val="solid"/>
                      <a:round/>
                      <a:headEnd type="none" w="med" len="med"/>
                      <a:tailEnd type="none" w="med" len="med"/>
                    </a:lnL>
                    <a:lnR w="12700" cap="flat" cmpd="sng" algn="ctr">
                      <a:solidFill>
                        <a:srgbClr val="DBD1E6"/>
                      </a:solidFill>
                      <a:prstDash val="solid"/>
                      <a:round/>
                      <a:headEnd type="none" w="med" len="med"/>
                      <a:tailEnd type="none" w="med" len="med"/>
                    </a:lnR>
                    <a:lnT w="12700" cap="flat" cmpd="sng" algn="ctr">
                      <a:solidFill>
                        <a:srgbClr val="DBD1E6"/>
                      </a:solidFill>
                      <a:prstDash val="solid"/>
                      <a:round/>
                      <a:headEnd type="none" w="med" len="med"/>
                      <a:tailEnd type="none" w="med" len="med"/>
                    </a:lnT>
                    <a:lnB w="12700" cap="flat" cmpd="sng" algn="ctr">
                      <a:solidFill>
                        <a:srgbClr val="DBD1E6"/>
                      </a:solidFill>
                      <a:prstDash val="solid"/>
                      <a:round/>
                      <a:headEnd type="none" w="med" len="med"/>
                      <a:tailEnd type="none" w="med" len="med"/>
                    </a:lnB>
                    <a:solidFill>
                      <a:srgbClr val="241630"/>
                    </a:solidFill>
                  </a:tcPr>
                </a:tc>
                <a:extLst>
                  <a:ext uri="{0D108BD9-81ED-4DB2-BD59-A6C34878D82A}">
                    <a16:rowId xmlns:a16="http://schemas.microsoft.com/office/drawing/2014/main" val="2325220319"/>
                  </a:ext>
                </a:extLst>
              </a:tr>
            </a:tbl>
          </a:graphicData>
        </a:graphic>
      </p:graphicFrame>
      <p:pic>
        <p:nvPicPr>
          <p:cNvPr id="14" name="Picture 13">
            <a:extLst>
              <a:ext uri="{FF2B5EF4-FFF2-40B4-BE49-F238E27FC236}">
                <a16:creationId xmlns:a16="http://schemas.microsoft.com/office/drawing/2014/main" id="{1645339F-9A3C-2672-E336-CFEBDDE893F7}"/>
              </a:ext>
            </a:extLst>
          </p:cNvPr>
          <p:cNvPicPr>
            <a:picLocks noChangeAspect="1"/>
          </p:cNvPicPr>
          <p:nvPr/>
        </p:nvPicPr>
        <p:blipFill>
          <a:blip r:embed="rId4"/>
          <a:srcRect t="4458" b="10297"/>
          <a:stretch/>
        </p:blipFill>
        <p:spPr>
          <a:xfrm>
            <a:off x="7616214" y="4636639"/>
            <a:ext cx="6211322" cy="2934150"/>
          </a:xfrm>
          <a:prstGeom prst="rect">
            <a:avLst/>
          </a:prstGeom>
          <a:ln w="38100">
            <a:solidFill>
              <a:srgbClr val="F94CAF"/>
            </a:solid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77560" y="375285"/>
            <a:ext cx="3411736" cy="426482"/>
          </a:xfrm>
          <a:prstGeom prst="rect">
            <a:avLst/>
          </a:prstGeom>
          <a:noFill/>
          <a:ln/>
        </p:spPr>
        <p:txBody>
          <a:bodyPr wrap="none" lIns="0" tIns="0" rIns="0" bIns="0" rtlCol="0" anchor="t"/>
          <a:lstStyle/>
          <a:p>
            <a:pPr marL="0" indent="0" algn="l">
              <a:lnSpc>
                <a:spcPts val="3350"/>
              </a:lnSpc>
              <a:buNone/>
            </a:pPr>
            <a:r>
              <a:rPr lang="en-US" sz="2650" b="1" dirty="0">
                <a:solidFill>
                  <a:srgbClr val="F94CAF"/>
                </a:solidFill>
                <a:latin typeface="Inconsolata Bold" pitchFamily="34" charset="0"/>
                <a:ea typeface="Inconsolata Bold" pitchFamily="34" charset="-122"/>
                <a:cs typeface="Inconsolata Bold" pitchFamily="34" charset="-120"/>
              </a:rPr>
              <a:t>Empirical Test</a:t>
            </a:r>
            <a:endParaRPr lang="en-US" sz="2650" dirty="0"/>
          </a:p>
        </p:txBody>
      </p:sp>
      <p:pic>
        <p:nvPicPr>
          <p:cNvPr id="13" name="Picture 12">
            <a:extLst>
              <a:ext uri="{FF2B5EF4-FFF2-40B4-BE49-F238E27FC236}">
                <a16:creationId xmlns:a16="http://schemas.microsoft.com/office/drawing/2014/main" id="{1831EC50-BA67-33E7-E250-FFE8202B6588}"/>
              </a:ext>
            </a:extLst>
          </p:cNvPr>
          <p:cNvPicPr>
            <a:picLocks noChangeAspect="1"/>
          </p:cNvPicPr>
          <p:nvPr/>
        </p:nvPicPr>
        <p:blipFill>
          <a:blip r:embed="rId3"/>
          <a:stretch>
            <a:fillRect/>
          </a:stretch>
        </p:blipFill>
        <p:spPr>
          <a:xfrm>
            <a:off x="12874752" y="7876032"/>
            <a:ext cx="1755648" cy="341376"/>
          </a:xfrm>
          <a:prstGeom prst="rect">
            <a:avLst/>
          </a:prstGeom>
        </p:spPr>
      </p:pic>
      <p:pic>
        <p:nvPicPr>
          <p:cNvPr id="14" name="Picture 13">
            <a:extLst>
              <a:ext uri="{FF2B5EF4-FFF2-40B4-BE49-F238E27FC236}">
                <a16:creationId xmlns:a16="http://schemas.microsoft.com/office/drawing/2014/main" id="{BA574B1E-C393-976B-D78E-02EAED2DD75A}"/>
              </a:ext>
            </a:extLst>
          </p:cNvPr>
          <p:cNvPicPr>
            <a:picLocks noChangeAspect="1"/>
          </p:cNvPicPr>
          <p:nvPr/>
        </p:nvPicPr>
        <p:blipFill>
          <a:blip r:embed="rId3"/>
          <a:stretch>
            <a:fillRect/>
          </a:stretch>
        </p:blipFill>
        <p:spPr>
          <a:xfrm>
            <a:off x="13411200" y="7416265"/>
            <a:ext cx="1097280" cy="431800"/>
          </a:xfrm>
          <a:prstGeom prst="rect">
            <a:avLst/>
          </a:prstGeom>
        </p:spPr>
      </p:pic>
      <p:pic>
        <p:nvPicPr>
          <p:cNvPr id="32" name="Picture 31">
            <a:extLst>
              <a:ext uri="{FF2B5EF4-FFF2-40B4-BE49-F238E27FC236}">
                <a16:creationId xmlns:a16="http://schemas.microsoft.com/office/drawing/2014/main" id="{6B4177B6-FAE0-518C-3D18-D465B53FAA24}"/>
              </a:ext>
            </a:extLst>
          </p:cNvPr>
          <p:cNvPicPr>
            <a:picLocks noChangeAspect="1"/>
          </p:cNvPicPr>
          <p:nvPr/>
        </p:nvPicPr>
        <p:blipFill>
          <a:blip r:embed="rId4"/>
          <a:stretch>
            <a:fillRect/>
          </a:stretch>
        </p:blipFill>
        <p:spPr>
          <a:xfrm>
            <a:off x="1484912" y="1810344"/>
            <a:ext cx="11643642" cy="5821821"/>
          </a:xfrm>
          <a:prstGeom prst="rect">
            <a:avLst/>
          </a:prstGeom>
        </p:spPr>
      </p:pic>
      <p:sp>
        <p:nvSpPr>
          <p:cNvPr id="34" name="Text 7">
            <a:extLst>
              <a:ext uri="{FF2B5EF4-FFF2-40B4-BE49-F238E27FC236}">
                <a16:creationId xmlns:a16="http://schemas.microsoft.com/office/drawing/2014/main" id="{84070E14-FDAE-9489-84B1-F7FBC9EE6E7D}"/>
              </a:ext>
            </a:extLst>
          </p:cNvPr>
          <p:cNvSpPr/>
          <p:nvPr/>
        </p:nvSpPr>
        <p:spPr>
          <a:xfrm>
            <a:off x="1484912" y="1145192"/>
            <a:ext cx="11475382" cy="436483"/>
          </a:xfrm>
          <a:prstGeom prst="rect">
            <a:avLst/>
          </a:prstGeom>
          <a:noFill/>
          <a:ln/>
        </p:spPr>
        <p:txBody>
          <a:bodyPr wrap="square" lIns="0" tIns="0" rIns="0" bIns="0" rtlCol="0" anchor="t"/>
          <a:lstStyle/>
          <a:p>
            <a:pPr marL="0" indent="0" algn="l">
              <a:lnSpc>
                <a:spcPts val="1700"/>
              </a:lnSpc>
              <a:buNone/>
            </a:pPr>
            <a:r>
              <a:rPr lang="en-US" sz="1600" dirty="0">
                <a:solidFill>
                  <a:srgbClr val="DAD1E6"/>
                </a:solidFill>
                <a:latin typeface="Fira Sans" pitchFamily="34" charset="0"/>
                <a:ea typeface="Fira Sans" pitchFamily="34" charset="-122"/>
                <a:cs typeface="Fira Sans" pitchFamily="34" charset="-120"/>
              </a:rPr>
              <a:t>The empirical test shows that risk-return relationship weakens with rising uncertainty in news sentiment. By breaking data into terciles based on EPU values, we observe that additional risk taken during high uncertainty periods is not rewarded.</a:t>
            </a:r>
            <a:endParaRPr lang="en-US" sz="1600" dirty="0"/>
          </a:p>
        </p:txBody>
      </p:sp>
      <p:pic>
        <p:nvPicPr>
          <p:cNvPr id="35" name="Picture 34">
            <a:extLst>
              <a:ext uri="{FF2B5EF4-FFF2-40B4-BE49-F238E27FC236}">
                <a16:creationId xmlns:a16="http://schemas.microsoft.com/office/drawing/2014/main" id="{458CBF07-9149-7788-6E08-60F886C73E4F}"/>
              </a:ext>
            </a:extLst>
          </p:cNvPr>
          <p:cNvPicPr>
            <a:picLocks noChangeAspect="1"/>
          </p:cNvPicPr>
          <p:nvPr/>
        </p:nvPicPr>
        <p:blipFill>
          <a:blip r:embed="rId3"/>
          <a:stretch>
            <a:fillRect/>
          </a:stretch>
        </p:blipFill>
        <p:spPr>
          <a:xfrm>
            <a:off x="12509500" y="7797800"/>
            <a:ext cx="2120900" cy="4318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9BF51-903F-FB6C-FAEF-E2EDD4728D9C}"/>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9C0BBA6-4EA8-CBB3-38C2-6875F8E6A0EB}"/>
              </a:ext>
            </a:extLst>
          </p:cNvPr>
          <p:cNvSpPr/>
          <p:nvPr/>
        </p:nvSpPr>
        <p:spPr>
          <a:xfrm>
            <a:off x="477560" y="375285"/>
            <a:ext cx="3411736" cy="426482"/>
          </a:xfrm>
          <a:prstGeom prst="rect">
            <a:avLst/>
          </a:prstGeom>
          <a:noFill/>
          <a:ln/>
        </p:spPr>
        <p:txBody>
          <a:bodyPr wrap="none" lIns="0" tIns="0" rIns="0" bIns="0" rtlCol="0" anchor="t"/>
          <a:lstStyle/>
          <a:p>
            <a:pPr marL="0" indent="0" algn="l">
              <a:lnSpc>
                <a:spcPts val="3350"/>
              </a:lnSpc>
              <a:buNone/>
            </a:pPr>
            <a:r>
              <a:rPr lang="en-US" sz="2650" b="1" dirty="0">
                <a:solidFill>
                  <a:srgbClr val="F94CAF"/>
                </a:solidFill>
                <a:latin typeface="Inconsolata Bold" pitchFamily="34" charset="0"/>
                <a:ea typeface="Inconsolata Bold" pitchFamily="34" charset="-122"/>
                <a:cs typeface="Inconsolata Bold" pitchFamily="34" charset="-120"/>
              </a:rPr>
              <a:t>Empirical Test</a:t>
            </a:r>
            <a:endParaRPr lang="en-US" sz="2650" dirty="0"/>
          </a:p>
        </p:txBody>
      </p:sp>
      <p:pic>
        <p:nvPicPr>
          <p:cNvPr id="14" name="Picture 13">
            <a:extLst>
              <a:ext uri="{FF2B5EF4-FFF2-40B4-BE49-F238E27FC236}">
                <a16:creationId xmlns:a16="http://schemas.microsoft.com/office/drawing/2014/main" id="{2F0C7084-FEDE-F12F-3F74-6E7EC4E58368}"/>
              </a:ext>
            </a:extLst>
          </p:cNvPr>
          <p:cNvPicPr>
            <a:picLocks noChangeAspect="1"/>
          </p:cNvPicPr>
          <p:nvPr/>
        </p:nvPicPr>
        <p:blipFill>
          <a:blip r:embed="rId3"/>
          <a:stretch>
            <a:fillRect/>
          </a:stretch>
        </p:blipFill>
        <p:spPr>
          <a:xfrm>
            <a:off x="13411200" y="7416265"/>
            <a:ext cx="1097280" cy="431800"/>
          </a:xfrm>
          <a:prstGeom prst="rect">
            <a:avLst/>
          </a:prstGeom>
        </p:spPr>
      </p:pic>
      <p:pic>
        <p:nvPicPr>
          <p:cNvPr id="33" name="Picture 32">
            <a:extLst>
              <a:ext uri="{FF2B5EF4-FFF2-40B4-BE49-F238E27FC236}">
                <a16:creationId xmlns:a16="http://schemas.microsoft.com/office/drawing/2014/main" id="{67B532AC-C3BA-6400-B238-9FEE86E71D44}"/>
              </a:ext>
            </a:extLst>
          </p:cNvPr>
          <p:cNvPicPr>
            <a:picLocks noChangeAspect="1"/>
          </p:cNvPicPr>
          <p:nvPr/>
        </p:nvPicPr>
        <p:blipFill>
          <a:blip r:embed="rId4"/>
          <a:stretch>
            <a:fillRect/>
          </a:stretch>
        </p:blipFill>
        <p:spPr>
          <a:xfrm>
            <a:off x="1453018" y="1787445"/>
            <a:ext cx="12020710" cy="6010355"/>
          </a:xfrm>
          <a:prstGeom prst="rect">
            <a:avLst/>
          </a:prstGeom>
        </p:spPr>
      </p:pic>
      <p:sp>
        <p:nvSpPr>
          <p:cNvPr id="12" name="Text 8">
            <a:extLst>
              <a:ext uri="{FF2B5EF4-FFF2-40B4-BE49-F238E27FC236}">
                <a16:creationId xmlns:a16="http://schemas.microsoft.com/office/drawing/2014/main" id="{A9D059A6-47F1-86A0-91A4-511AF102B305}"/>
              </a:ext>
            </a:extLst>
          </p:cNvPr>
          <p:cNvSpPr/>
          <p:nvPr/>
        </p:nvSpPr>
        <p:spPr>
          <a:xfrm>
            <a:off x="1453018" y="1144270"/>
            <a:ext cx="12020710" cy="436483"/>
          </a:xfrm>
          <a:prstGeom prst="rect">
            <a:avLst/>
          </a:prstGeom>
          <a:noFill/>
          <a:ln/>
        </p:spPr>
        <p:txBody>
          <a:bodyPr wrap="square" lIns="0" tIns="0" rIns="0" bIns="0" rtlCol="0" anchor="t"/>
          <a:lstStyle/>
          <a:p>
            <a:pPr marL="0" indent="0" algn="l">
              <a:lnSpc>
                <a:spcPts val="1700"/>
              </a:lnSpc>
              <a:buNone/>
            </a:pPr>
            <a:r>
              <a:rPr lang="en-US" sz="1600" dirty="0">
                <a:solidFill>
                  <a:srgbClr val="DAD1E6"/>
                </a:solidFill>
                <a:latin typeface="Fira Sans" pitchFamily="34" charset="0"/>
                <a:ea typeface="Fira Sans" pitchFamily="34" charset="-122"/>
                <a:cs typeface="Fira Sans" pitchFamily="34" charset="-120"/>
              </a:rPr>
              <a:t>Similar patterns appear when factors are sorted by market volatility, though the effects are less pronounced than with EPU-sorted buckets. This suggests that sentiment timing may be more relevant than volatility timing for portfolio optimization.</a:t>
            </a:r>
            <a:endParaRPr lang="en-US" sz="1600" dirty="0"/>
          </a:p>
        </p:txBody>
      </p:sp>
      <p:pic>
        <p:nvPicPr>
          <p:cNvPr id="15" name="Picture 14">
            <a:extLst>
              <a:ext uri="{FF2B5EF4-FFF2-40B4-BE49-F238E27FC236}">
                <a16:creationId xmlns:a16="http://schemas.microsoft.com/office/drawing/2014/main" id="{B99409D3-3950-7ADC-B373-52A073587710}"/>
              </a:ext>
            </a:extLst>
          </p:cNvPr>
          <p:cNvPicPr>
            <a:picLocks noChangeAspect="1"/>
          </p:cNvPicPr>
          <p:nvPr/>
        </p:nvPicPr>
        <p:blipFill>
          <a:blip r:embed="rId3"/>
          <a:stretch>
            <a:fillRect/>
          </a:stretch>
        </p:blipFill>
        <p:spPr>
          <a:xfrm>
            <a:off x="12509500" y="7797800"/>
            <a:ext cx="2120900" cy="431800"/>
          </a:xfrm>
          <a:prstGeom prst="rect">
            <a:avLst/>
          </a:prstGeom>
        </p:spPr>
      </p:pic>
    </p:spTree>
    <p:extLst>
      <p:ext uri="{BB962C8B-B14F-4D97-AF65-F5344CB8AC3E}">
        <p14:creationId xmlns:p14="http://schemas.microsoft.com/office/powerpoint/2010/main" val="4251421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89503" y="402930"/>
            <a:ext cx="5639276" cy="704850"/>
          </a:xfrm>
          <a:prstGeom prst="rect">
            <a:avLst/>
          </a:prstGeom>
          <a:noFill/>
          <a:ln/>
        </p:spPr>
        <p:txBody>
          <a:bodyPr wrap="none" lIns="0" tIns="0" rIns="0" bIns="0" rtlCol="0" anchor="t"/>
          <a:lstStyle/>
          <a:p>
            <a:pPr marL="0" indent="0" algn="l">
              <a:lnSpc>
                <a:spcPts val="5550"/>
              </a:lnSpc>
              <a:buNone/>
            </a:pPr>
            <a:r>
              <a:rPr lang="en-US" sz="4400" b="1" dirty="0">
                <a:solidFill>
                  <a:srgbClr val="F94CAF"/>
                </a:solidFill>
                <a:latin typeface="Inconsolata Bold" pitchFamily="34" charset="0"/>
                <a:ea typeface="Inconsolata Bold" pitchFamily="34" charset="-122"/>
                <a:cs typeface="Inconsolata Bold" pitchFamily="34" charset="-120"/>
              </a:rPr>
              <a:t>Methodology</a:t>
            </a:r>
            <a:endParaRPr lang="en-US" sz="4400" dirty="0"/>
          </a:p>
        </p:txBody>
      </p:sp>
      <p:sp>
        <p:nvSpPr>
          <p:cNvPr id="3" name="Shape 1"/>
          <p:cNvSpPr/>
          <p:nvPr/>
        </p:nvSpPr>
        <p:spPr>
          <a:xfrm>
            <a:off x="789503" y="2452926"/>
            <a:ext cx="4124920" cy="225504"/>
          </a:xfrm>
          <a:prstGeom prst="roundRect">
            <a:avLst>
              <a:gd name="adj" fmla="val 15005"/>
            </a:avLst>
          </a:prstGeom>
          <a:solidFill>
            <a:srgbClr val="F94CAF"/>
          </a:solidFill>
          <a:ln/>
        </p:spPr>
      </p:sp>
      <p:sp>
        <p:nvSpPr>
          <p:cNvPr id="4" name="Text 2"/>
          <p:cNvSpPr/>
          <p:nvPr/>
        </p:nvSpPr>
        <p:spPr>
          <a:xfrm>
            <a:off x="789503" y="3016687"/>
            <a:ext cx="2819638" cy="352425"/>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Factor Construction</a:t>
            </a:r>
            <a:endParaRPr lang="en-US" sz="2200" dirty="0"/>
          </a:p>
        </p:txBody>
      </p:sp>
      <p:sp>
        <p:nvSpPr>
          <p:cNvPr id="5" name="Text 3"/>
          <p:cNvSpPr/>
          <p:nvPr/>
        </p:nvSpPr>
        <p:spPr>
          <a:xfrm>
            <a:off x="789503" y="3504367"/>
            <a:ext cx="4124920" cy="2165985"/>
          </a:xfrm>
          <a:prstGeom prst="rect">
            <a:avLst/>
          </a:prstGeom>
          <a:noFill/>
          <a:ln/>
        </p:spPr>
        <p:txBody>
          <a:bodyPr wrap="square" lIns="0" tIns="0" rIns="0" bIns="0" rtlCol="0" anchor="t"/>
          <a:lstStyle/>
          <a:p>
            <a:pPr marL="0" indent="0" algn="l">
              <a:lnSpc>
                <a:spcPts val="2800"/>
              </a:lnSpc>
              <a:buNone/>
            </a:pPr>
            <a:r>
              <a:rPr lang="en-US" sz="1750" dirty="0">
                <a:solidFill>
                  <a:srgbClr val="DAD1E6"/>
                </a:solidFill>
                <a:latin typeface="Fira Sans" pitchFamily="34" charset="0"/>
                <a:ea typeface="Fira Sans" pitchFamily="34" charset="-122"/>
                <a:cs typeface="Fira Sans" pitchFamily="34" charset="-120"/>
              </a:rPr>
              <a:t>Volatility-managed factors are created by scaling factor performance by the inverse of its market volatility for the previous month. Similarly, sentiment-managed factors are scaled by the inverse of the EPU indicator.</a:t>
            </a:r>
            <a:endParaRPr lang="en-US" sz="1750" dirty="0"/>
          </a:p>
        </p:txBody>
      </p:sp>
      <p:sp>
        <p:nvSpPr>
          <p:cNvPr id="6" name="Text 4"/>
          <p:cNvSpPr/>
          <p:nvPr/>
        </p:nvSpPr>
        <p:spPr>
          <a:xfrm>
            <a:off x="789503" y="5805607"/>
            <a:ext cx="4124920" cy="1804988"/>
          </a:xfrm>
          <a:prstGeom prst="rect">
            <a:avLst/>
          </a:prstGeom>
          <a:noFill/>
          <a:ln/>
        </p:spPr>
        <p:txBody>
          <a:bodyPr wrap="square" lIns="0" tIns="0" rIns="0" bIns="0" rtlCol="0" anchor="t"/>
          <a:lstStyle/>
          <a:p>
            <a:pPr marL="0" indent="0" algn="l">
              <a:lnSpc>
                <a:spcPts val="2800"/>
              </a:lnSpc>
              <a:buNone/>
            </a:pPr>
            <a:r>
              <a:rPr lang="en-US" sz="1750" dirty="0">
                <a:solidFill>
                  <a:srgbClr val="DAD1E6"/>
                </a:solidFill>
                <a:latin typeface="Fira Sans" pitchFamily="34" charset="0"/>
                <a:ea typeface="Fira Sans" pitchFamily="34" charset="-122"/>
                <a:cs typeface="Fira Sans" pitchFamily="34" charset="-120"/>
              </a:rPr>
              <a:t>The scaling parameters are found by minimizing the difference between standard deviations of factor returns, calculated out-of-sample to ensure a realistic approach.</a:t>
            </a:r>
            <a:endParaRPr lang="en-US" sz="1750" dirty="0"/>
          </a:p>
        </p:txBody>
      </p:sp>
      <p:sp>
        <p:nvSpPr>
          <p:cNvPr id="7" name="Shape 5"/>
          <p:cNvSpPr/>
          <p:nvPr/>
        </p:nvSpPr>
        <p:spPr>
          <a:xfrm>
            <a:off x="5252680" y="2114550"/>
            <a:ext cx="4124920" cy="225504"/>
          </a:xfrm>
          <a:prstGeom prst="roundRect">
            <a:avLst>
              <a:gd name="adj" fmla="val 15005"/>
            </a:avLst>
          </a:prstGeom>
          <a:solidFill>
            <a:srgbClr val="F94CAF"/>
          </a:solidFill>
          <a:ln/>
        </p:spPr>
      </p:sp>
      <p:sp>
        <p:nvSpPr>
          <p:cNvPr id="8" name="Text 6"/>
          <p:cNvSpPr/>
          <p:nvPr/>
        </p:nvSpPr>
        <p:spPr>
          <a:xfrm>
            <a:off x="5252680" y="2678311"/>
            <a:ext cx="3101340" cy="352425"/>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Portfolio Optimization</a:t>
            </a:r>
            <a:endParaRPr lang="en-US" sz="2200" dirty="0"/>
          </a:p>
        </p:txBody>
      </p:sp>
      <p:sp>
        <p:nvSpPr>
          <p:cNvPr id="9" name="Text 7"/>
          <p:cNvSpPr/>
          <p:nvPr/>
        </p:nvSpPr>
        <p:spPr>
          <a:xfrm>
            <a:off x="5252680" y="3165991"/>
            <a:ext cx="4124920" cy="1804988"/>
          </a:xfrm>
          <a:prstGeom prst="rect">
            <a:avLst/>
          </a:prstGeom>
          <a:noFill/>
          <a:ln/>
        </p:spPr>
        <p:txBody>
          <a:bodyPr wrap="square" lIns="0" tIns="0" rIns="0" bIns="0" rtlCol="0" anchor="t"/>
          <a:lstStyle/>
          <a:p>
            <a:pPr marL="0" indent="0" algn="l">
              <a:lnSpc>
                <a:spcPts val="2800"/>
              </a:lnSpc>
              <a:buNone/>
            </a:pPr>
            <a:r>
              <a:rPr lang="en-US" sz="1750" dirty="0">
                <a:solidFill>
                  <a:srgbClr val="DAD1E6"/>
                </a:solidFill>
                <a:latin typeface="Fira Sans" pitchFamily="34" charset="0"/>
                <a:ea typeface="Fira Sans" pitchFamily="34" charset="-122"/>
                <a:cs typeface="Fira Sans" pitchFamily="34" charset="-120"/>
              </a:rPr>
              <a:t>Mean-variance portfolios are constructed combining: 1) volatility-managed factor, pure factor, and risk-free fund; and 2) sentiment-managed factor, pure factor, and risk-free fund.</a:t>
            </a:r>
            <a:endParaRPr lang="en-US" sz="1750" dirty="0"/>
          </a:p>
        </p:txBody>
      </p:sp>
      <p:sp>
        <p:nvSpPr>
          <p:cNvPr id="10" name="Text 8"/>
          <p:cNvSpPr/>
          <p:nvPr/>
        </p:nvSpPr>
        <p:spPr>
          <a:xfrm>
            <a:off x="5252680" y="5106233"/>
            <a:ext cx="4124920" cy="1443990"/>
          </a:xfrm>
          <a:prstGeom prst="rect">
            <a:avLst/>
          </a:prstGeom>
          <a:noFill/>
          <a:ln/>
        </p:spPr>
        <p:txBody>
          <a:bodyPr wrap="square" lIns="0" tIns="0" rIns="0" bIns="0" rtlCol="0" anchor="t"/>
          <a:lstStyle/>
          <a:p>
            <a:pPr marL="0" indent="0" algn="l">
              <a:lnSpc>
                <a:spcPts val="2800"/>
              </a:lnSpc>
              <a:buNone/>
            </a:pPr>
            <a:r>
              <a:rPr lang="en-US" sz="1750" dirty="0">
                <a:solidFill>
                  <a:srgbClr val="DAD1E6"/>
                </a:solidFill>
                <a:latin typeface="Fira Sans" pitchFamily="34" charset="0"/>
                <a:ea typeface="Fira Sans" pitchFamily="34" charset="-122"/>
                <a:cs typeface="Fira Sans" pitchFamily="34" charset="-120"/>
              </a:rPr>
              <a:t>The optimization includes no-shortselling constraints, with weights summing to 1, using the scipy.optimize package for Python.</a:t>
            </a:r>
            <a:endParaRPr lang="en-US" sz="1750" dirty="0"/>
          </a:p>
        </p:txBody>
      </p:sp>
      <p:sp>
        <p:nvSpPr>
          <p:cNvPr id="11" name="Shape 9"/>
          <p:cNvSpPr/>
          <p:nvPr/>
        </p:nvSpPr>
        <p:spPr>
          <a:xfrm>
            <a:off x="9715857" y="1776293"/>
            <a:ext cx="4124920" cy="225504"/>
          </a:xfrm>
          <a:prstGeom prst="roundRect">
            <a:avLst>
              <a:gd name="adj" fmla="val 15005"/>
            </a:avLst>
          </a:prstGeom>
          <a:solidFill>
            <a:srgbClr val="F94CAF"/>
          </a:solidFill>
          <a:ln/>
        </p:spPr>
      </p:sp>
      <p:sp>
        <p:nvSpPr>
          <p:cNvPr id="12" name="Text 10"/>
          <p:cNvSpPr/>
          <p:nvPr/>
        </p:nvSpPr>
        <p:spPr>
          <a:xfrm>
            <a:off x="9715857" y="2340054"/>
            <a:ext cx="3101340" cy="352425"/>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Performance Assessment</a:t>
            </a:r>
            <a:endParaRPr lang="en-US" sz="2200" dirty="0"/>
          </a:p>
        </p:txBody>
      </p:sp>
      <p:sp>
        <p:nvSpPr>
          <p:cNvPr id="13" name="Text 11"/>
          <p:cNvSpPr/>
          <p:nvPr/>
        </p:nvSpPr>
        <p:spPr>
          <a:xfrm>
            <a:off x="9715857" y="2827734"/>
            <a:ext cx="4124920" cy="2165985"/>
          </a:xfrm>
          <a:prstGeom prst="rect">
            <a:avLst/>
          </a:prstGeom>
          <a:noFill/>
          <a:ln/>
        </p:spPr>
        <p:txBody>
          <a:bodyPr wrap="square" lIns="0" tIns="0" rIns="0" bIns="0" rtlCol="0" anchor="t"/>
          <a:lstStyle/>
          <a:p>
            <a:pPr marL="0" indent="0" algn="l">
              <a:lnSpc>
                <a:spcPts val="2800"/>
              </a:lnSpc>
              <a:buNone/>
            </a:pPr>
            <a:r>
              <a:rPr lang="en-US" sz="1750" dirty="0">
                <a:solidFill>
                  <a:srgbClr val="DAD1E6"/>
                </a:solidFill>
                <a:latin typeface="Fira Sans" pitchFamily="34" charset="0"/>
                <a:ea typeface="Fira Sans" pitchFamily="34" charset="-122"/>
                <a:cs typeface="Fira Sans" pitchFamily="34" charset="-120"/>
              </a:rPr>
              <a:t>Performance is evaluated using Annualized Sharpe Ratios, showing risk-adjusted return after subtracting the risk-free rate. Statistical significance of Sharpe Ratio differences is tested via the Ledoit-Wolf Z-test.</a:t>
            </a:r>
            <a:endParaRPr lang="en-US" sz="1750" dirty="0"/>
          </a:p>
        </p:txBody>
      </p:sp>
      <p:pic>
        <p:nvPicPr>
          <p:cNvPr id="14" name="Picture 13">
            <a:extLst>
              <a:ext uri="{FF2B5EF4-FFF2-40B4-BE49-F238E27FC236}">
                <a16:creationId xmlns:a16="http://schemas.microsoft.com/office/drawing/2014/main" id="{DB523972-7F51-1A1D-0C32-E2D7C642F6F1}"/>
              </a:ext>
            </a:extLst>
          </p:cNvPr>
          <p:cNvPicPr>
            <a:picLocks noChangeAspect="1"/>
          </p:cNvPicPr>
          <p:nvPr/>
        </p:nvPicPr>
        <p:blipFill>
          <a:blip r:embed="rId3"/>
          <a:stretch>
            <a:fillRect/>
          </a:stretch>
        </p:blipFill>
        <p:spPr>
          <a:xfrm>
            <a:off x="12874752" y="7610595"/>
            <a:ext cx="1755648" cy="606813"/>
          </a:xfrm>
          <a:prstGeom prst="rect">
            <a:avLst/>
          </a:prstGeom>
        </p:spPr>
      </p:pic>
      <p:sp>
        <p:nvSpPr>
          <p:cNvPr id="16" name="Oval 15">
            <a:extLst>
              <a:ext uri="{FF2B5EF4-FFF2-40B4-BE49-F238E27FC236}">
                <a16:creationId xmlns:a16="http://schemas.microsoft.com/office/drawing/2014/main" id="{12844B3A-E200-7DFE-7632-B09C00F3A02C}"/>
              </a:ext>
            </a:extLst>
          </p:cNvPr>
          <p:cNvSpPr/>
          <p:nvPr/>
        </p:nvSpPr>
        <p:spPr>
          <a:xfrm>
            <a:off x="2455274" y="1492357"/>
            <a:ext cx="793377" cy="793377"/>
          </a:xfrm>
          <a:prstGeom prst="ellipse">
            <a:avLst/>
          </a:prstGeom>
          <a:solidFill>
            <a:srgbClr val="241630"/>
          </a:solidFill>
          <a:ln w="28575">
            <a:solidFill>
              <a:srgbClr val="F94C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R" sz="3000" b="1" dirty="0">
                <a:solidFill>
                  <a:srgbClr val="DBD1E6"/>
                </a:solidFill>
              </a:rPr>
              <a:t>1</a:t>
            </a:r>
          </a:p>
        </p:txBody>
      </p:sp>
      <p:sp>
        <p:nvSpPr>
          <p:cNvPr id="17" name="Oval 16">
            <a:extLst>
              <a:ext uri="{FF2B5EF4-FFF2-40B4-BE49-F238E27FC236}">
                <a16:creationId xmlns:a16="http://schemas.microsoft.com/office/drawing/2014/main" id="{963AE64B-7856-795C-3215-0979D4326BC9}"/>
              </a:ext>
            </a:extLst>
          </p:cNvPr>
          <p:cNvSpPr/>
          <p:nvPr/>
        </p:nvSpPr>
        <p:spPr>
          <a:xfrm>
            <a:off x="6803350" y="1152044"/>
            <a:ext cx="793377" cy="793377"/>
          </a:xfrm>
          <a:prstGeom prst="ellipse">
            <a:avLst/>
          </a:prstGeom>
          <a:solidFill>
            <a:srgbClr val="241630"/>
          </a:solidFill>
          <a:ln w="28575">
            <a:solidFill>
              <a:srgbClr val="F94C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R" sz="3000" b="1" dirty="0">
                <a:solidFill>
                  <a:srgbClr val="DBD1E6"/>
                </a:solidFill>
              </a:rPr>
              <a:t>2</a:t>
            </a:r>
          </a:p>
        </p:txBody>
      </p:sp>
      <p:sp>
        <p:nvSpPr>
          <p:cNvPr id="18" name="Oval 17">
            <a:extLst>
              <a:ext uri="{FF2B5EF4-FFF2-40B4-BE49-F238E27FC236}">
                <a16:creationId xmlns:a16="http://schemas.microsoft.com/office/drawing/2014/main" id="{08CD3775-9AA8-149D-27A5-022189308D56}"/>
              </a:ext>
            </a:extLst>
          </p:cNvPr>
          <p:cNvSpPr/>
          <p:nvPr/>
        </p:nvSpPr>
        <p:spPr>
          <a:xfrm>
            <a:off x="11266527" y="755355"/>
            <a:ext cx="793377" cy="793377"/>
          </a:xfrm>
          <a:prstGeom prst="ellipse">
            <a:avLst/>
          </a:prstGeom>
          <a:solidFill>
            <a:srgbClr val="241630"/>
          </a:solidFill>
          <a:ln w="28575">
            <a:solidFill>
              <a:srgbClr val="F94C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R" sz="3000" b="1" dirty="0">
                <a:solidFill>
                  <a:srgbClr val="DBD1E6"/>
                </a:solidFill>
              </a:rPr>
              <a:t>3</a:t>
            </a:r>
          </a:p>
        </p:txBody>
      </p:sp>
      <p:sp>
        <p:nvSpPr>
          <p:cNvPr id="19" name="Rectangle 18">
            <a:extLst>
              <a:ext uri="{FF2B5EF4-FFF2-40B4-BE49-F238E27FC236}">
                <a16:creationId xmlns:a16="http://schemas.microsoft.com/office/drawing/2014/main" id="{2C5763BC-0B9C-1CC4-151C-E33AE035391B}"/>
              </a:ext>
            </a:extLst>
          </p:cNvPr>
          <p:cNvSpPr/>
          <p:nvPr/>
        </p:nvSpPr>
        <p:spPr>
          <a:xfrm>
            <a:off x="4914423" y="551543"/>
            <a:ext cx="9309577" cy="7059052"/>
          </a:xfrm>
          <a:prstGeom prst="rect">
            <a:avLst/>
          </a:prstGeom>
          <a:solidFill>
            <a:srgbClr val="2416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pic>
        <p:nvPicPr>
          <p:cNvPr id="23" name="Picture 22">
            <a:extLst>
              <a:ext uri="{FF2B5EF4-FFF2-40B4-BE49-F238E27FC236}">
                <a16:creationId xmlns:a16="http://schemas.microsoft.com/office/drawing/2014/main" id="{5B032ABD-7BEF-E944-69D0-6EF00E1DFA2B}"/>
              </a:ext>
            </a:extLst>
          </p:cNvPr>
          <p:cNvPicPr>
            <a:picLocks noChangeAspect="1"/>
          </p:cNvPicPr>
          <p:nvPr/>
        </p:nvPicPr>
        <p:blipFill>
          <a:blip r:embed="rId4"/>
          <a:stretch>
            <a:fillRect/>
          </a:stretch>
        </p:blipFill>
        <p:spPr>
          <a:xfrm>
            <a:off x="7617877" y="3043757"/>
            <a:ext cx="3925848" cy="1627162"/>
          </a:xfrm>
          <a:prstGeom prst="rect">
            <a:avLst/>
          </a:prstGeom>
          <a:ln w="28575">
            <a:solidFill>
              <a:srgbClr val="F94CAF"/>
            </a:solidFill>
          </a:ln>
        </p:spPr>
      </p:pic>
      <p:pic>
        <p:nvPicPr>
          <p:cNvPr id="24" name="Picture 23">
            <a:extLst>
              <a:ext uri="{FF2B5EF4-FFF2-40B4-BE49-F238E27FC236}">
                <a16:creationId xmlns:a16="http://schemas.microsoft.com/office/drawing/2014/main" id="{19FBE907-0C4A-840D-7C39-3F6860AB3B7F}"/>
              </a:ext>
            </a:extLst>
          </p:cNvPr>
          <p:cNvPicPr>
            <a:picLocks noChangeAspect="1"/>
          </p:cNvPicPr>
          <p:nvPr/>
        </p:nvPicPr>
        <p:blipFill>
          <a:blip r:embed="rId5"/>
          <a:stretch>
            <a:fillRect/>
          </a:stretch>
        </p:blipFill>
        <p:spPr>
          <a:xfrm>
            <a:off x="7617876" y="5097661"/>
            <a:ext cx="3925847" cy="1443990"/>
          </a:xfrm>
          <a:prstGeom prst="rect">
            <a:avLst/>
          </a:prstGeom>
          <a:ln w="28575">
            <a:solidFill>
              <a:srgbClr val="F94CAF"/>
            </a:solid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EDC724-8A00-1DEC-2498-FDA237440540}"/>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279BC0FE-AFCC-775D-9F24-E2C798F753B3}"/>
              </a:ext>
            </a:extLst>
          </p:cNvPr>
          <p:cNvSpPr/>
          <p:nvPr/>
        </p:nvSpPr>
        <p:spPr>
          <a:xfrm>
            <a:off x="789503" y="402930"/>
            <a:ext cx="5639276" cy="704850"/>
          </a:xfrm>
          <a:prstGeom prst="rect">
            <a:avLst/>
          </a:prstGeom>
          <a:noFill/>
          <a:ln/>
        </p:spPr>
        <p:txBody>
          <a:bodyPr wrap="none" lIns="0" tIns="0" rIns="0" bIns="0" rtlCol="0" anchor="t"/>
          <a:lstStyle/>
          <a:p>
            <a:pPr marL="0" indent="0" algn="l">
              <a:lnSpc>
                <a:spcPts val="5550"/>
              </a:lnSpc>
              <a:buNone/>
            </a:pPr>
            <a:r>
              <a:rPr lang="en-US" sz="4400" b="1" dirty="0">
                <a:solidFill>
                  <a:srgbClr val="F94CAF"/>
                </a:solidFill>
                <a:latin typeface="Inconsolata Bold" pitchFamily="34" charset="0"/>
                <a:ea typeface="Inconsolata Bold" pitchFamily="34" charset="-122"/>
                <a:cs typeface="Inconsolata Bold" pitchFamily="34" charset="-120"/>
              </a:rPr>
              <a:t>Methodology</a:t>
            </a:r>
            <a:endParaRPr lang="en-US" sz="4400" dirty="0"/>
          </a:p>
        </p:txBody>
      </p:sp>
      <p:sp>
        <p:nvSpPr>
          <p:cNvPr id="3" name="Shape 1">
            <a:extLst>
              <a:ext uri="{FF2B5EF4-FFF2-40B4-BE49-F238E27FC236}">
                <a16:creationId xmlns:a16="http://schemas.microsoft.com/office/drawing/2014/main" id="{5FD97163-08BC-5A8C-1EBA-FD2070057401}"/>
              </a:ext>
            </a:extLst>
          </p:cNvPr>
          <p:cNvSpPr/>
          <p:nvPr/>
        </p:nvSpPr>
        <p:spPr>
          <a:xfrm>
            <a:off x="508225" y="2229984"/>
            <a:ext cx="4124920" cy="225504"/>
          </a:xfrm>
          <a:prstGeom prst="roundRect">
            <a:avLst>
              <a:gd name="adj" fmla="val 15005"/>
            </a:avLst>
          </a:prstGeom>
          <a:solidFill>
            <a:srgbClr val="F94CAF"/>
          </a:solidFill>
          <a:ln/>
        </p:spPr>
      </p:sp>
      <p:sp>
        <p:nvSpPr>
          <p:cNvPr id="4" name="Text 2">
            <a:extLst>
              <a:ext uri="{FF2B5EF4-FFF2-40B4-BE49-F238E27FC236}">
                <a16:creationId xmlns:a16="http://schemas.microsoft.com/office/drawing/2014/main" id="{099FDD8C-1D3E-49F0-06BA-56D8047C8B75}"/>
              </a:ext>
            </a:extLst>
          </p:cNvPr>
          <p:cNvSpPr/>
          <p:nvPr/>
        </p:nvSpPr>
        <p:spPr>
          <a:xfrm>
            <a:off x="1016982" y="2779696"/>
            <a:ext cx="2819638" cy="352425"/>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Factor Construction</a:t>
            </a:r>
            <a:endParaRPr lang="en-US" sz="2200" dirty="0"/>
          </a:p>
        </p:txBody>
      </p:sp>
      <p:sp>
        <p:nvSpPr>
          <p:cNvPr id="5" name="Text 3">
            <a:extLst>
              <a:ext uri="{FF2B5EF4-FFF2-40B4-BE49-F238E27FC236}">
                <a16:creationId xmlns:a16="http://schemas.microsoft.com/office/drawing/2014/main" id="{E933672A-BA62-9B29-6F1C-9DB01DED353E}"/>
              </a:ext>
            </a:extLst>
          </p:cNvPr>
          <p:cNvSpPr/>
          <p:nvPr/>
        </p:nvSpPr>
        <p:spPr>
          <a:xfrm>
            <a:off x="1149445" y="3391615"/>
            <a:ext cx="4124920" cy="2165985"/>
          </a:xfrm>
          <a:prstGeom prst="rect">
            <a:avLst/>
          </a:prstGeom>
          <a:noFill/>
          <a:ln/>
        </p:spPr>
        <p:txBody>
          <a:bodyPr wrap="square" lIns="0" tIns="0" rIns="0" bIns="0" rtlCol="0" anchor="t"/>
          <a:lstStyle/>
          <a:p>
            <a:pPr marL="0" indent="0" algn="l">
              <a:lnSpc>
                <a:spcPts val="2800"/>
              </a:lnSpc>
              <a:buNone/>
            </a:pPr>
            <a:r>
              <a:rPr lang="en-US" sz="1750" dirty="0">
                <a:solidFill>
                  <a:srgbClr val="DAD1E6"/>
                </a:solidFill>
                <a:latin typeface="Fira Sans" pitchFamily="34" charset="0"/>
                <a:ea typeface="Fira Sans" pitchFamily="34" charset="-122"/>
                <a:cs typeface="Fira Sans" pitchFamily="34" charset="-120"/>
              </a:rPr>
              <a:t>Volatility-managed factors are created by scaling factor performance by the inverse of its market volatility for the previous month. Similarly, sentiment-managed factors are scaled by the inverse of the EPU indicator.</a:t>
            </a:r>
            <a:endParaRPr lang="en-US" sz="1750" dirty="0"/>
          </a:p>
        </p:txBody>
      </p:sp>
      <p:sp>
        <p:nvSpPr>
          <p:cNvPr id="6" name="Text 4">
            <a:extLst>
              <a:ext uri="{FF2B5EF4-FFF2-40B4-BE49-F238E27FC236}">
                <a16:creationId xmlns:a16="http://schemas.microsoft.com/office/drawing/2014/main" id="{AA9DE98B-278D-34CE-87E2-46D41528680B}"/>
              </a:ext>
            </a:extLst>
          </p:cNvPr>
          <p:cNvSpPr/>
          <p:nvPr/>
        </p:nvSpPr>
        <p:spPr>
          <a:xfrm>
            <a:off x="1149445" y="5692855"/>
            <a:ext cx="4124920" cy="1804988"/>
          </a:xfrm>
          <a:prstGeom prst="rect">
            <a:avLst/>
          </a:prstGeom>
          <a:noFill/>
          <a:ln/>
        </p:spPr>
        <p:txBody>
          <a:bodyPr wrap="square" lIns="0" tIns="0" rIns="0" bIns="0" rtlCol="0" anchor="t"/>
          <a:lstStyle/>
          <a:p>
            <a:pPr marL="0" indent="0" algn="l">
              <a:lnSpc>
                <a:spcPts val="2800"/>
              </a:lnSpc>
              <a:buNone/>
            </a:pPr>
            <a:r>
              <a:rPr lang="en-US" sz="1750" dirty="0">
                <a:solidFill>
                  <a:srgbClr val="DAD1E6"/>
                </a:solidFill>
                <a:latin typeface="Fira Sans" pitchFamily="34" charset="0"/>
                <a:ea typeface="Fira Sans" pitchFamily="34" charset="-122"/>
                <a:cs typeface="Fira Sans" pitchFamily="34" charset="-120"/>
              </a:rPr>
              <a:t>The scaling parameters are found by minimizing the difference between standard deviations of factor returns, calculated out-of-sample to ensure a realistic approach.</a:t>
            </a:r>
            <a:endParaRPr lang="en-US" sz="1750" dirty="0"/>
          </a:p>
        </p:txBody>
      </p:sp>
      <p:sp>
        <p:nvSpPr>
          <p:cNvPr id="11" name="Shape 9">
            <a:extLst>
              <a:ext uri="{FF2B5EF4-FFF2-40B4-BE49-F238E27FC236}">
                <a16:creationId xmlns:a16="http://schemas.microsoft.com/office/drawing/2014/main" id="{7CB79799-953B-A811-417E-69700F3FBB5E}"/>
              </a:ext>
            </a:extLst>
          </p:cNvPr>
          <p:cNvSpPr/>
          <p:nvPr/>
        </p:nvSpPr>
        <p:spPr>
          <a:xfrm>
            <a:off x="9715857" y="1776293"/>
            <a:ext cx="4124920" cy="225504"/>
          </a:xfrm>
          <a:prstGeom prst="roundRect">
            <a:avLst>
              <a:gd name="adj" fmla="val 15005"/>
            </a:avLst>
          </a:prstGeom>
          <a:solidFill>
            <a:srgbClr val="F94CAF"/>
          </a:solidFill>
          <a:ln/>
        </p:spPr>
      </p:sp>
      <p:sp>
        <p:nvSpPr>
          <p:cNvPr id="12" name="Text 10">
            <a:extLst>
              <a:ext uri="{FF2B5EF4-FFF2-40B4-BE49-F238E27FC236}">
                <a16:creationId xmlns:a16="http://schemas.microsoft.com/office/drawing/2014/main" id="{DCBBB8A3-088D-D0FE-DA94-0C1E95072FAB}"/>
              </a:ext>
            </a:extLst>
          </p:cNvPr>
          <p:cNvSpPr/>
          <p:nvPr/>
        </p:nvSpPr>
        <p:spPr>
          <a:xfrm>
            <a:off x="9715857" y="2340054"/>
            <a:ext cx="3101340" cy="352425"/>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Performance Assessment</a:t>
            </a:r>
            <a:endParaRPr lang="en-US" sz="2200" dirty="0"/>
          </a:p>
        </p:txBody>
      </p:sp>
      <p:sp>
        <p:nvSpPr>
          <p:cNvPr id="13" name="Text 11">
            <a:extLst>
              <a:ext uri="{FF2B5EF4-FFF2-40B4-BE49-F238E27FC236}">
                <a16:creationId xmlns:a16="http://schemas.microsoft.com/office/drawing/2014/main" id="{6946A6E0-1D97-6FED-D1A9-5092D65C166E}"/>
              </a:ext>
            </a:extLst>
          </p:cNvPr>
          <p:cNvSpPr/>
          <p:nvPr/>
        </p:nvSpPr>
        <p:spPr>
          <a:xfrm>
            <a:off x="9715857" y="2827734"/>
            <a:ext cx="4124920" cy="2165985"/>
          </a:xfrm>
          <a:prstGeom prst="rect">
            <a:avLst/>
          </a:prstGeom>
          <a:noFill/>
          <a:ln/>
        </p:spPr>
        <p:txBody>
          <a:bodyPr wrap="square" lIns="0" tIns="0" rIns="0" bIns="0" rtlCol="0" anchor="t"/>
          <a:lstStyle/>
          <a:p>
            <a:pPr marL="0" indent="0" algn="l">
              <a:lnSpc>
                <a:spcPts val="2800"/>
              </a:lnSpc>
              <a:buNone/>
            </a:pPr>
            <a:r>
              <a:rPr lang="en-US" sz="1750" dirty="0">
                <a:solidFill>
                  <a:srgbClr val="DAD1E6"/>
                </a:solidFill>
                <a:latin typeface="Fira Sans" pitchFamily="34" charset="0"/>
                <a:ea typeface="Fira Sans" pitchFamily="34" charset="-122"/>
                <a:cs typeface="Fira Sans" pitchFamily="34" charset="-120"/>
              </a:rPr>
              <a:t>Performance is evaluated using Annualized Sharpe Ratios, showing risk-adjusted return after subtracting the risk-free rate. Statistical significance of Sharpe Ratio differences is tested via the Ledoit-Wolf Z-test.</a:t>
            </a:r>
            <a:endParaRPr lang="en-US" sz="1750" dirty="0"/>
          </a:p>
        </p:txBody>
      </p:sp>
      <p:pic>
        <p:nvPicPr>
          <p:cNvPr id="14" name="Picture 13">
            <a:extLst>
              <a:ext uri="{FF2B5EF4-FFF2-40B4-BE49-F238E27FC236}">
                <a16:creationId xmlns:a16="http://schemas.microsoft.com/office/drawing/2014/main" id="{E6F54F27-1364-A355-7782-EA0A27D3BD0C}"/>
              </a:ext>
            </a:extLst>
          </p:cNvPr>
          <p:cNvPicPr>
            <a:picLocks noChangeAspect="1"/>
          </p:cNvPicPr>
          <p:nvPr/>
        </p:nvPicPr>
        <p:blipFill>
          <a:blip r:embed="rId3"/>
          <a:stretch>
            <a:fillRect/>
          </a:stretch>
        </p:blipFill>
        <p:spPr>
          <a:xfrm>
            <a:off x="12874752" y="7610595"/>
            <a:ext cx="1755648" cy="606813"/>
          </a:xfrm>
          <a:prstGeom prst="rect">
            <a:avLst/>
          </a:prstGeom>
        </p:spPr>
      </p:pic>
      <p:sp>
        <p:nvSpPr>
          <p:cNvPr id="16" name="Oval 15">
            <a:extLst>
              <a:ext uri="{FF2B5EF4-FFF2-40B4-BE49-F238E27FC236}">
                <a16:creationId xmlns:a16="http://schemas.microsoft.com/office/drawing/2014/main" id="{4710FF21-CC07-B28C-A55E-1FA1D42B347B}"/>
              </a:ext>
            </a:extLst>
          </p:cNvPr>
          <p:cNvSpPr/>
          <p:nvPr/>
        </p:nvSpPr>
        <p:spPr>
          <a:xfrm>
            <a:off x="2322811" y="1368118"/>
            <a:ext cx="793377" cy="793377"/>
          </a:xfrm>
          <a:prstGeom prst="ellipse">
            <a:avLst/>
          </a:prstGeom>
          <a:solidFill>
            <a:srgbClr val="241630"/>
          </a:solidFill>
          <a:ln w="28575">
            <a:solidFill>
              <a:srgbClr val="F94C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R" sz="3000" b="1" dirty="0">
                <a:solidFill>
                  <a:srgbClr val="DBD1E6"/>
                </a:solidFill>
              </a:rPr>
              <a:t>1</a:t>
            </a:r>
          </a:p>
        </p:txBody>
      </p:sp>
      <p:sp>
        <p:nvSpPr>
          <p:cNvPr id="18" name="Oval 17">
            <a:extLst>
              <a:ext uri="{FF2B5EF4-FFF2-40B4-BE49-F238E27FC236}">
                <a16:creationId xmlns:a16="http://schemas.microsoft.com/office/drawing/2014/main" id="{0A095E2B-CF52-AF1D-0581-C8B0143DEF4A}"/>
              </a:ext>
            </a:extLst>
          </p:cNvPr>
          <p:cNvSpPr/>
          <p:nvPr/>
        </p:nvSpPr>
        <p:spPr>
          <a:xfrm>
            <a:off x="11266527" y="755355"/>
            <a:ext cx="793377" cy="793377"/>
          </a:xfrm>
          <a:prstGeom prst="ellipse">
            <a:avLst/>
          </a:prstGeom>
          <a:solidFill>
            <a:srgbClr val="241630"/>
          </a:solidFill>
          <a:ln w="28575">
            <a:solidFill>
              <a:srgbClr val="F94C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R" sz="3000" b="1" dirty="0">
                <a:solidFill>
                  <a:srgbClr val="DBD1E6"/>
                </a:solidFill>
              </a:rPr>
              <a:t>3</a:t>
            </a:r>
          </a:p>
        </p:txBody>
      </p:sp>
      <p:sp>
        <p:nvSpPr>
          <p:cNvPr id="19" name="Rectangle 18">
            <a:extLst>
              <a:ext uri="{FF2B5EF4-FFF2-40B4-BE49-F238E27FC236}">
                <a16:creationId xmlns:a16="http://schemas.microsoft.com/office/drawing/2014/main" id="{EC36936F-8CF1-9E59-BB60-94AF6CEB9706}"/>
              </a:ext>
            </a:extLst>
          </p:cNvPr>
          <p:cNvSpPr/>
          <p:nvPr/>
        </p:nvSpPr>
        <p:spPr>
          <a:xfrm>
            <a:off x="9535886" y="551543"/>
            <a:ext cx="4688114" cy="7059052"/>
          </a:xfrm>
          <a:prstGeom prst="rect">
            <a:avLst/>
          </a:prstGeom>
          <a:solidFill>
            <a:srgbClr val="2416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5" name="Rectangle 14">
            <a:extLst>
              <a:ext uri="{FF2B5EF4-FFF2-40B4-BE49-F238E27FC236}">
                <a16:creationId xmlns:a16="http://schemas.microsoft.com/office/drawing/2014/main" id="{8A61DC92-8C9A-0CF2-4B5C-1D61C91F847D}"/>
              </a:ext>
            </a:extLst>
          </p:cNvPr>
          <p:cNvSpPr/>
          <p:nvPr/>
        </p:nvSpPr>
        <p:spPr>
          <a:xfrm>
            <a:off x="311903" y="1152043"/>
            <a:ext cx="4782491" cy="7059052"/>
          </a:xfrm>
          <a:prstGeom prst="rect">
            <a:avLst/>
          </a:prstGeom>
          <a:solidFill>
            <a:srgbClr val="2416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7" name="Shape 5">
            <a:extLst>
              <a:ext uri="{FF2B5EF4-FFF2-40B4-BE49-F238E27FC236}">
                <a16:creationId xmlns:a16="http://schemas.microsoft.com/office/drawing/2014/main" id="{AFC13D8D-A000-693D-0806-8E24A1677CEC}"/>
              </a:ext>
            </a:extLst>
          </p:cNvPr>
          <p:cNvSpPr/>
          <p:nvPr/>
        </p:nvSpPr>
        <p:spPr>
          <a:xfrm>
            <a:off x="778955" y="2463477"/>
            <a:ext cx="4124920" cy="225504"/>
          </a:xfrm>
          <a:prstGeom prst="roundRect">
            <a:avLst>
              <a:gd name="adj" fmla="val 15005"/>
            </a:avLst>
          </a:prstGeom>
          <a:solidFill>
            <a:srgbClr val="F94CAF"/>
          </a:solidFill>
          <a:ln/>
        </p:spPr>
      </p:sp>
      <p:sp>
        <p:nvSpPr>
          <p:cNvPr id="8" name="Text 6">
            <a:extLst>
              <a:ext uri="{FF2B5EF4-FFF2-40B4-BE49-F238E27FC236}">
                <a16:creationId xmlns:a16="http://schemas.microsoft.com/office/drawing/2014/main" id="{68C5F2BD-A364-A27F-FD33-FD052BB0E6BA}"/>
              </a:ext>
            </a:extLst>
          </p:cNvPr>
          <p:cNvSpPr/>
          <p:nvPr/>
        </p:nvSpPr>
        <p:spPr>
          <a:xfrm>
            <a:off x="837011" y="3041752"/>
            <a:ext cx="3101340" cy="352425"/>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Portfolio Optimization</a:t>
            </a:r>
            <a:endParaRPr lang="en-US" sz="2200" dirty="0"/>
          </a:p>
        </p:txBody>
      </p:sp>
      <p:sp>
        <p:nvSpPr>
          <p:cNvPr id="9" name="Text 7">
            <a:extLst>
              <a:ext uri="{FF2B5EF4-FFF2-40B4-BE49-F238E27FC236}">
                <a16:creationId xmlns:a16="http://schemas.microsoft.com/office/drawing/2014/main" id="{55FE0F87-93A8-E08F-FB27-BC681E1D8E58}"/>
              </a:ext>
            </a:extLst>
          </p:cNvPr>
          <p:cNvSpPr/>
          <p:nvPr/>
        </p:nvSpPr>
        <p:spPr>
          <a:xfrm>
            <a:off x="837011" y="3529431"/>
            <a:ext cx="4124920" cy="2467575"/>
          </a:xfrm>
          <a:prstGeom prst="rect">
            <a:avLst/>
          </a:prstGeom>
          <a:noFill/>
          <a:ln/>
        </p:spPr>
        <p:txBody>
          <a:bodyPr wrap="square" lIns="0" tIns="0" rIns="0" bIns="0" rtlCol="0" anchor="t"/>
          <a:lstStyle/>
          <a:p>
            <a:pPr marL="0" indent="0" algn="l">
              <a:lnSpc>
                <a:spcPts val="2800"/>
              </a:lnSpc>
              <a:buNone/>
            </a:pPr>
            <a:r>
              <a:rPr lang="en-US" sz="1750" dirty="0">
                <a:solidFill>
                  <a:srgbClr val="DAD1E6"/>
                </a:solidFill>
                <a:latin typeface="Fira Sans" pitchFamily="34" charset="0"/>
                <a:ea typeface="Fira Sans" pitchFamily="34" charset="-122"/>
                <a:cs typeface="Fira Sans" pitchFamily="34" charset="-120"/>
              </a:rPr>
              <a:t>2 types of Mean-variance portfolios are constructed by combining: </a:t>
            </a:r>
          </a:p>
          <a:p>
            <a:pPr marL="342900" indent="-342900" algn="l">
              <a:lnSpc>
                <a:spcPts val="2800"/>
              </a:lnSpc>
              <a:buAutoNum type="arabicParenR"/>
            </a:pPr>
            <a:r>
              <a:rPr lang="en-US" sz="1750" dirty="0">
                <a:solidFill>
                  <a:srgbClr val="DAD1E6"/>
                </a:solidFill>
                <a:latin typeface="Fira Sans" pitchFamily="34" charset="0"/>
                <a:ea typeface="Fira Sans" pitchFamily="34" charset="-122"/>
                <a:cs typeface="Fira Sans" pitchFamily="34" charset="-120"/>
              </a:rPr>
              <a:t>volatility-managed factor, pure factor, and risk-free fund; and</a:t>
            </a:r>
          </a:p>
          <a:p>
            <a:pPr marL="342900" indent="-342900" algn="l">
              <a:lnSpc>
                <a:spcPts val="2800"/>
              </a:lnSpc>
              <a:buAutoNum type="arabicParenR"/>
            </a:pPr>
            <a:r>
              <a:rPr lang="en-US" sz="1750" dirty="0">
                <a:solidFill>
                  <a:srgbClr val="DAD1E6"/>
                </a:solidFill>
                <a:latin typeface="Fira Sans" pitchFamily="34" charset="0"/>
                <a:ea typeface="Fira Sans" pitchFamily="34" charset="-122"/>
                <a:cs typeface="Fira Sans" pitchFamily="34" charset="-120"/>
              </a:rPr>
              <a:t>sentiment-managed factor, pure factor, and risk-free fund.</a:t>
            </a:r>
            <a:endParaRPr lang="en-US" sz="1750" dirty="0"/>
          </a:p>
        </p:txBody>
      </p:sp>
      <p:sp>
        <p:nvSpPr>
          <p:cNvPr id="10" name="Text 8">
            <a:extLst>
              <a:ext uri="{FF2B5EF4-FFF2-40B4-BE49-F238E27FC236}">
                <a16:creationId xmlns:a16="http://schemas.microsoft.com/office/drawing/2014/main" id="{FEDF20DD-FC11-B4DF-FE62-495DEC907201}"/>
              </a:ext>
            </a:extLst>
          </p:cNvPr>
          <p:cNvSpPr/>
          <p:nvPr/>
        </p:nvSpPr>
        <p:spPr>
          <a:xfrm>
            <a:off x="815326" y="5997006"/>
            <a:ext cx="4124920" cy="1443990"/>
          </a:xfrm>
          <a:prstGeom prst="rect">
            <a:avLst/>
          </a:prstGeom>
          <a:noFill/>
          <a:ln/>
        </p:spPr>
        <p:txBody>
          <a:bodyPr wrap="square" lIns="0" tIns="0" rIns="0" bIns="0" rtlCol="0" anchor="t"/>
          <a:lstStyle/>
          <a:p>
            <a:pPr marL="0" indent="0" algn="l">
              <a:lnSpc>
                <a:spcPts val="2800"/>
              </a:lnSpc>
              <a:buNone/>
            </a:pPr>
            <a:r>
              <a:rPr lang="en-US" sz="1750" dirty="0">
                <a:solidFill>
                  <a:srgbClr val="DAD1E6"/>
                </a:solidFill>
                <a:latin typeface="Fira Sans" pitchFamily="34" charset="0"/>
                <a:ea typeface="Fira Sans" pitchFamily="34" charset="-122"/>
                <a:cs typeface="Fira Sans" pitchFamily="34" charset="-120"/>
              </a:rPr>
              <a:t>The optimization includes no-shortselling constraints, with weights summing to 1</a:t>
            </a:r>
            <a:endParaRPr lang="en-US" sz="1750" dirty="0"/>
          </a:p>
        </p:txBody>
      </p:sp>
      <p:sp>
        <p:nvSpPr>
          <p:cNvPr id="17" name="Oval 16">
            <a:extLst>
              <a:ext uri="{FF2B5EF4-FFF2-40B4-BE49-F238E27FC236}">
                <a16:creationId xmlns:a16="http://schemas.microsoft.com/office/drawing/2014/main" id="{033AC7EB-2873-9F81-6CB4-1372BA556631}"/>
              </a:ext>
            </a:extLst>
          </p:cNvPr>
          <p:cNvSpPr/>
          <p:nvPr/>
        </p:nvSpPr>
        <p:spPr>
          <a:xfrm>
            <a:off x="2431223" y="1515485"/>
            <a:ext cx="793377" cy="793377"/>
          </a:xfrm>
          <a:prstGeom prst="ellipse">
            <a:avLst/>
          </a:prstGeom>
          <a:solidFill>
            <a:srgbClr val="241630"/>
          </a:solidFill>
          <a:ln w="28575">
            <a:solidFill>
              <a:srgbClr val="F94C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R" sz="3000" b="1" dirty="0">
                <a:solidFill>
                  <a:srgbClr val="DBD1E6"/>
                </a:solidFill>
              </a:rPr>
              <a:t>2</a:t>
            </a:r>
          </a:p>
        </p:txBody>
      </p:sp>
      <p:pic>
        <p:nvPicPr>
          <p:cNvPr id="20" name="Picture 19">
            <a:extLst>
              <a:ext uri="{FF2B5EF4-FFF2-40B4-BE49-F238E27FC236}">
                <a16:creationId xmlns:a16="http://schemas.microsoft.com/office/drawing/2014/main" id="{E5EFB9BE-8ACD-B774-7075-BECE12CF5C1D}"/>
              </a:ext>
            </a:extLst>
          </p:cNvPr>
          <p:cNvPicPr>
            <a:picLocks noChangeAspect="1"/>
          </p:cNvPicPr>
          <p:nvPr/>
        </p:nvPicPr>
        <p:blipFill>
          <a:blip r:embed="rId4"/>
          <a:stretch>
            <a:fillRect/>
          </a:stretch>
        </p:blipFill>
        <p:spPr>
          <a:xfrm>
            <a:off x="6428779" y="3030722"/>
            <a:ext cx="7052037" cy="3098334"/>
          </a:xfrm>
          <a:prstGeom prst="rect">
            <a:avLst/>
          </a:prstGeom>
          <a:ln>
            <a:solidFill>
              <a:srgbClr val="F94CAF"/>
            </a:solidFill>
          </a:ln>
        </p:spPr>
      </p:pic>
    </p:spTree>
    <p:extLst>
      <p:ext uri="{BB962C8B-B14F-4D97-AF65-F5344CB8AC3E}">
        <p14:creationId xmlns:p14="http://schemas.microsoft.com/office/powerpoint/2010/main" val="2578700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8DFAA-231B-39F9-5B92-5D04E380B35D}"/>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0C75E84B-1CE7-5827-4244-F75A63AE252A}"/>
              </a:ext>
            </a:extLst>
          </p:cNvPr>
          <p:cNvSpPr/>
          <p:nvPr/>
        </p:nvSpPr>
        <p:spPr>
          <a:xfrm>
            <a:off x="789503" y="402930"/>
            <a:ext cx="5639276" cy="704850"/>
          </a:xfrm>
          <a:prstGeom prst="rect">
            <a:avLst/>
          </a:prstGeom>
          <a:noFill/>
          <a:ln/>
        </p:spPr>
        <p:txBody>
          <a:bodyPr wrap="none" lIns="0" tIns="0" rIns="0" bIns="0" rtlCol="0" anchor="t"/>
          <a:lstStyle/>
          <a:p>
            <a:pPr marL="0" indent="0" algn="l">
              <a:lnSpc>
                <a:spcPts val="5550"/>
              </a:lnSpc>
              <a:buNone/>
            </a:pPr>
            <a:r>
              <a:rPr lang="en-US" sz="4400" b="1" dirty="0">
                <a:solidFill>
                  <a:srgbClr val="F94CAF"/>
                </a:solidFill>
                <a:latin typeface="Inconsolata Bold" pitchFamily="34" charset="0"/>
                <a:ea typeface="Inconsolata Bold" pitchFamily="34" charset="-122"/>
                <a:cs typeface="Inconsolata Bold" pitchFamily="34" charset="-120"/>
              </a:rPr>
              <a:t>Methodology</a:t>
            </a:r>
            <a:endParaRPr lang="en-US" sz="4400" dirty="0"/>
          </a:p>
        </p:txBody>
      </p:sp>
      <p:sp>
        <p:nvSpPr>
          <p:cNvPr id="3" name="Shape 1">
            <a:extLst>
              <a:ext uri="{FF2B5EF4-FFF2-40B4-BE49-F238E27FC236}">
                <a16:creationId xmlns:a16="http://schemas.microsoft.com/office/drawing/2014/main" id="{AF90F946-BB89-D460-492C-E63C1FBE1B72}"/>
              </a:ext>
            </a:extLst>
          </p:cNvPr>
          <p:cNvSpPr/>
          <p:nvPr/>
        </p:nvSpPr>
        <p:spPr>
          <a:xfrm>
            <a:off x="508225" y="2229984"/>
            <a:ext cx="4124920" cy="225504"/>
          </a:xfrm>
          <a:prstGeom prst="roundRect">
            <a:avLst>
              <a:gd name="adj" fmla="val 15005"/>
            </a:avLst>
          </a:prstGeom>
          <a:solidFill>
            <a:srgbClr val="F94CAF"/>
          </a:solidFill>
          <a:ln/>
        </p:spPr>
      </p:sp>
      <p:sp>
        <p:nvSpPr>
          <p:cNvPr id="4" name="Text 2">
            <a:extLst>
              <a:ext uri="{FF2B5EF4-FFF2-40B4-BE49-F238E27FC236}">
                <a16:creationId xmlns:a16="http://schemas.microsoft.com/office/drawing/2014/main" id="{8FA30BC8-8611-C446-42D7-1DE5C9EFDD1E}"/>
              </a:ext>
            </a:extLst>
          </p:cNvPr>
          <p:cNvSpPr/>
          <p:nvPr/>
        </p:nvSpPr>
        <p:spPr>
          <a:xfrm>
            <a:off x="1016982" y="2779696"/>
            <a:ext cx="2819638" cy="352425"/>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Factor Construction</a:t>
            </a:r>
            <a:endParaRPr lang="en-US" sz="2200" dirty="0"/>
          </a:p>
        </p:txBody>
      </p:sp>
      <p:sp>
        <p:nvSpPr>
          <p:cNvPr id="5" name="Text 3">
            <a:extLst>
              <a:ext uri="{FF2B5EF4-FFF2-40B4-BE49-F238E27FC236}">
                <a16:creationId xmlns:a16="http://schemas.microsoft.com/office/drawing/2014/main" id="{47D6B78F-0CAA-8202-18C5-40E9E6CDEC3D}"/>
              </a:ext>
            </a:extLst>
          </p:cNvPr>
          <p:cNvSpPr/>
          <p:nvPr/>
        </p:nvSpPr>
        <p:spPr>
          <a:xfrm>
            <a:off x="1149445" y="3391615"/>
            <a:ext cx="4124920" cy="2165985"/>
          </a:xfrm>
          <a:prstGeom prst="rect">
            <a:avLst/>
          </a:prstGeom>
          <a:noFill/>
          <a:ln/>
        </p:spPr>
        <p:txBody>
          <a:bodyPr wrap="square" lIns="0" tIns="0" rIns="0" bIns="0" rtlCol="0" anchor="t"/>
          <a:lstStyle/>
          <a:p>
            <a:pPr marL="0" indent="0" algn="l">
              <a:lnSpc>
                <a:spcPts val="2800"/>
              </a:lnSpc>
              <a:buNone/>
            </a:pPr>
            <a:r>
              <a:rPr lang="en-US" sz="1750" dirty="0">
                <a:solidFill>
                  <a:srgbClr val="DAD1E6"/>
                </a:solidFill>
                <a:latin typeface="Fira Sans" pitchFamily="34" charset="0"/>
                <a:ea typeface="Fira Sans" pitchFamily="34" charset="-122"/>
                <a:cs typeface="Fira Sans" pitchFamily="34" charset="-120"/>
              </a:rPr>
              <a:t>Volatility-managed factors are created by scaling factor performance by the inverse of its market volatility for the previous month. Similarly, sentiment-managed factors are scaled by the inverse of the EPU indicator.</a:t>
            </a:r>
            <a:endParaRPr lang="en-US" sz="1750" dirty="0"/>
          </a:p>
        </p:txBody>
      </p:sp>
      <p:sp>
        <p:nvSpPr>
          <p:cNvPr id="6" name="Text 4">
            <a:extLst>
              <a:ext uri="{FF2B5EF4-FFF2-40B4-BE49-F238E27FC236}">
                <a16:creationId xmlns:a16="http://schemas.microsoft.com/office/drawing/2014/main" id="{F5600D78-D6A0-3583-C557-CCBA099FD50D}"/>
              </a:ext>
            </a:extLst>
          </p:cNvPr>
          <p:cNvSpPr/>
          <p:nvPr/>
        </p:nvSpPr>
        <p:spPr>
          <a:xfrm>
            <a:off x="1149445" y="5692855"/>
            <a:ext cx="4124920" cy="1804988"/>
          </a:xfrm>
          <a:prstGeom prst="rect">
            <a:avLst/>
          </a:prstGeom>
          <a:noFill/>
          <a:ln/>
        </p:spPr>
        <p:txBody>
          <a:bodyPr wrap="square" lIns="0" tIns="0" rIns="0" bIns="0" rtlCol="0" anchor="t"/>
          <a:lstStyle/>
          <a:p>
            <a:pPr marL="0" indent="0" algn="l">
              <a:lnSpc>
                <a:spcPts val="2800"/>
              </a:lnSpc>
              <a:buNone/>
            </a:pPr>
            <a:r>
              <a:rPr lang="en-US" sz="1750" dirty="0">
                <a:solidFill>
                  <a:srgbClr val="DAD1E6"/>
                </a:solidFill>
                <a:latin typeface="Fira Sans" pitchFamily="34" charset="0"/>
                <a:ea typeface="Fira Sans" pitchFamily="34" charset="-122"/>
                <a:cs typeface="Fira Sans" pitchFamily="34" charset="-120"/>
              </a:rPr>
              <a:t>The scaling parameters are found by minimizing the difference between standard deviations of factor returns, calculated out-of-sample to ensure a realistic approach.</a:t>
            </a:r>
            <a:endParaRPr lang="en-US" sz="1750" dirty="0"/>
          </a:p>
        </p:txBody>
      </p:sp>
      <p:pic>
        <p:nvPicPr>
          <p:cNvPr id="14" name="Picture 13">
            <a:extLst>
              <a:ext uri="{FF2B5EF4-FFF2-40B4-BE49-F238E27FC236}">
                <a16:creationId xmlns:a16="http://schemas.microsoft.com/office/drawing/2014/main" id="{BF796799-05D8-D810-A903-F2E8E99DB5EF}"/>
              </a:ext>
            </a:extLst>
          </p:cNvPr>
          <p:cNvPicPr>
            <a:picLocks noChangeAspect="1"/>
          </p:cNvPicPr>
          <p:nvPr/>
        </p:nvPicPr>
        <p:blipFill>
          <a:blip r:embed="rId3"/>
          <a:stretch>
            <a:fillRect/>
          </a:stretch>
        </p:blipFill>
        <p:spPr>
          <a:xfrm>
            <a:off x="12874752" y="7610595"/>
            <a:ext cx="1755648" cy="606813"/>
          </a:xfrm>
          <a:prstGeom prst="rect">
            <a:avLst/>
          </a:prstGeom>
        </p:spPr>
      </p:pic>
      <p:sp>
        <p:nvSpPr>
          <p:cNvPr id="16" name="Oval 15">
            <a:extLst>
              <a:ext uri="{FF2B5EF4-FFF2-40B4-BE49-F238E27FC236}">
                <a16:creationId xmlns:a16="http://schemas.microsoft.com/office/drawing/2014/main" id="{57217926-54AC-31C5-4FCE-B23B4C9F5E3F}"/>
              </a:ext>
            </a:extLst>
          </p:cNvPr>
          <p:cNvSpPr/>
          <p:nvPr/>
        </p:nvSpPr>
        <p:spPr>
          <a:xfrm>
            <a:off x="2322811" y="1368118"/>
            <a:ext cx="793377" cy="793377"/>
          </a:xfrm>
          <a:prstGeom prst="ellipse">
            <a:avLst/>
          </a:prstGeom>
          <a:solidFill>
            <a:srgbClr val="241630"/>
          </a:solidFill>
          <a:ln w="28575">
            <a:solidFill>
              <a:srgbClr val="F94C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R" sz="3000" b="1" dirty="0">
                <a:solidFill>
                  <a:srgbClr val="DBD1E6"/>
                </a:solidFill>
              </a:rPr>
              <a:t>1</a:t>
            </a:r>
          </a:p>
        </p:txBody>
      </p:sp>
      <p:sp>
        <p:nvSpPr>
          <p:cNvPr id="15" name="Rectangle 14">
            <a:extLst>
              <a:ext uri="{FF2B5EF4-FFF2-40B4-BE49-F238E27FC236}">
                <a16:creationId xmlns:a16="http://schemas.microsoft.com/office/drawing/2014/main" id="{784777A7-8DCD-98F9-2485-ED6B45A3F3DA}"/>
              </a:ext>
            </a:extLst>
          </p:cNvPr>
          <p:cNvSpPr/>
          <p:nvPr/>
        </p:nvSpPr>
        <p:spPr>
          <a:xfrm>
            <a:off x="311903" y="1152043"/>
            <a:ext cx="4782491" cy="7059052"/>
          </a:xfrm>
          <a:prstGeom prst="rect">
            <a:avLst/>
          </a:prstGeom>
          <a:solidFill>
            <a:srgbClr val="2416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21" name="Shape 9">
            <a:extLst>
              <a:ext uri="{FF2B5EF4-FFF2-40B4-BE49-F238E27FC236}">
                <a16:creationId xmlns:a16="http://schemas.microsoft.com/office/drawing/2014/main" id="{DCC6114F-E61B-8EF1-2859-59DDFDA04B98}"/>
              </a:ext>
            </a:extLst>
          </p:cNvPr>
          <p:cNvSpPr/>
          <p:nvPr/>
        </p:nvSpPr>
        <p:spPr>
          <a:xfrm>
            <a:off x="753839" y="2463477"/>
            <a:ext cx="4124920" cy="225504"/>
          </a:xfrm>
          <a:prstGeom prst="roundRect">
            <a:avLst>
              <a:gd name="adj" fmla="val 15005"/>
            </a:avLst>
          </a:prstGeom>
          <a:solidFill>
            <a:srgbClr val="F94CAF"/>
          </a:solidFill>
          <a:ln/>
        </p:spPr>
      </p:sp>
      <p:sp>
        <p:nvSpPr>
          <p:cNvPr id="22" name="Text 10">
            <a:extLst>
              <a:ext uri="{FF2B5EF4-FFF2-40B4-BE49-F238E27FC236}">
                <a16:creationId xmlns:a16="http://schemas.microsoft.com/office/drawing/2014/main" id="{BF3D6EC5-3CE2-A5A6-901F-47AE1AFFD92F}"/>
              </a:ext>
            </a:extLst>
          </p:cNvPr>
          <p:cNvSpPr/>
          <p:nvPr/>
        </p:nvSpPr>
        <p:spPr>
          <a:xfrm>
            <a:off x="868941" y="3100506"/>
            <a:ext cx="3101340" cy="352425"/>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Performance Assessment</a:t>
            </a:r>
            <a:endParaRPr lang="en-US" sz="2200" dirty="0"/>
          </a:p>
        </p:txBody>
      </p:sp>
      <p:sp>
        <p:nvSpPr>
          <p:cNvPr id="23" name="Text 11">
            <a:extLst>
              <a:ext uri="{FF2B5EF4-FFF2-40B4-BE49-F238E27FC236}">
                <a16:creationId xmlns:a16="http://schemas.microsoft.com/office/drawing/2014/main" id="{22C7EBEA-C8A0-FC21-4BB6-24DAA7EAA3D6}"/>
              </a:ext>
            </a:extLst>
          </p:cNvPr>
          <p:cNvSpPr/>
          <p:nvPr/>
        </p:nvSpPr>
        <p:spPr>
          <a:xfrm>
            <a:off x="868941" y="3588186"/>
            <a:ext cx="4124920" cy="2165985"/>
          </a:xfrm>
          <a:prstGeom prst="rect">
            <a:avLst/>
          </a:prstGeom>
          <a:noFill/>
          <a:ln/>
        </p:spPr>
        <p:txBody>
          <a:bodyPr wrap="square" lIns="0" tIns="0" rIns="0" bIns="0" rtlCol="0" anchor="t"/>
          <a:lstStyle/>
          <a:p>
            <a:pPr marL="0" indent="0" algn="l">
              <a:lnSpc>
                <a:spcPts val="2800"/>
              </a:lnSpc>
              <a:buNone/>
            </a:pPr>
            <a:r>
              <a:rPr lang="en-US" sz="1750" dirty="0">
                <a:solidFill>
                  <a:srgbClr val="DAD1E6"/>
                </a:solidFill>
                <a:latin typeface="Fira Sans" pitchFamily="34" charset="0"/>
                <a:ea typeface="Fira Sans" pitchFamily="34" charset="-122"/>
                <a:cs typeface="Fira Sans" pitchFamily="34" charset="-120"/>
              </a:rPr>
              <a:t>Performance is evaluated using Annualized Sharpe Ratios, showing risk-adjusted return after subtracting the risk-free rate. Statistical significance of Sharpe Ratio differences is tested via the Ledoit-Wolf Z-test.</a:t>
            </a:r>
            <a:endParaRPr lang="en-US" sz="1750" dirty="0"/>
          </a:p>
        </p:txBody>
      </p:sp>
      <p:sp>
        <p:nvSpPr>
          <p:cNvPr id="24" name="Oval 23">
            <a:extLst>
              <a:ext uri="{FF2B5EF4-FFF2-40B4-BE49-F238E27FC236}">
                <a16:creationId xmlns:a16="http://schemas.microsoft.com/office/drawing/2014/main" id="{21B58180-4505-A4C3-CC8D-D71691B61C41}"/>
              </a:ext>
            </a:extLst>
          </p:cNvPr>
          <p:cNvSpPr/>
          <p:nvPr/>
        </p:nvSpPr>
        <p:spPr>
          <a:xfrm>
            <a:off x="2419611" y="1515807"/>
            <a:ext cx="793377" cy="793377"/>
          </a:xfrm>
          <a:prstGeom prst="ellipse">
            <a:avLst/>
          </a:prstGeom>
          <a:solidFill>
            <a:srgbClr val="241630"/>
          </a:solidFill>
          <a:ln w="28575">
            <a:solidFill>
              <a:srgbClr val="F94C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R" sz="3000" b="1" dirty="0">
                <a:solidFill>
                  <a:srgbClr val="DBD1E6"/>
                </a:solidFill>
              </a:rPr>
              <a:t>3</a:t>
            </a:r>
          </a:p>
        </p:txBody>
      </p:sp>
      <p:pic>
        <p:nvPicPr>
          <p:cNvPr id="25" name="Picture 24">
            <a:extLst>
              <a:ext uri="{FF2B5EF4-FFF2-40B4-BE49-F238E27FC236}">
                <a16:creationId xmlns:a16="http://schemas.microsoft.com/office/drawing/2014/main" id="{853F8544-1EEE-32A3-EFF7-F35A111FF894}"/>
              </a:ext>
            </a:extLst>
          </p:cNvPr>
          <p:cNvPicPr>
            <a:picLocks noChangeAspect="1"/>
          </p:cNvPicPr>
          <p:nvPr/>
        </p:nvPicPr>
        <p:blipFill>
          <a:blip r:embed="rId4"/>
          <a:stretch>
            <a:fillRect/>
          </a:stretch>
        </p:blipFill>
        <p:spPr>
          <a:xfrm>
            <a:off x="8340194" y="2482270"/>
            <a:ext cx="2835806" cy="1150934"/>
          </a:xfrm>
          <a:prstGeom prst="rect">
            <a:avLst/>
          </a:prstGeom>
          <a:ln w="19050">
            <a:solidFill>
              <a:srgbClr val="F94CAF"/>
            </a:solidFill>
          </a:ln>
        </p:spPr>
      </p:pic>
      <p:pic>
        <p:nvPicPr>
          <p:cNvPr id="26" name="Picture 25">
            <a:extLst>
              <a:ext uri="{FF2B5EF4-FFF2-40B4-BE49-F238E27FC236}">
                <a16:creationId xmlns:a16="http://schemas.microsoft.com/office/drawing/2014/main" id="{884757B2-7C24-E2C2-4303-1BE46EDDDA09}"/>
              </a:ext>
            </a:extLst>
          </p:cNvPr>
          <p:cNvPicPr>
            <a:picLocks noChangeAspect="1"/>
          </p:cNvPicPr>
          <p:nvPr/>
        </p:nvPicPr>
        <p:blipFill>
          <a:blip r:embed="rId5"/>
          <a:stretch>
            <a:fillRect/>
          </a:stretch>
        </p:blipFill>
        <p:spPr>
          <a:xfrm>
            <a:off x="7788650" y="4424847"/>
            <a:ext cx="4124919" cy="1828219"/>
          </a:xfrm>
          <a:prstGeom prst="rect">
            <a:avLst/>
          </a:prstGeom>
          <a:ln w="19050">
            <a:solidFill>
              <a:srgbClr val="F94CAF"/>
            </a:solidFill>
          </a:ln>
        </p:spPr>
      </p:pic>
    </p:spTree>
    <p:extLst>
      <p:ext uri="{BB962C8B-B14F-4D97-AF65-F5344CB8AC3E}">
        <p14:creationId xmlns:p14="http://schemas.microsoft.com/office/powerpoint/2010/main" val="35778763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2013 - 2022 Theme">
  <a:themeElements>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265</TotalTime>
  <Words>1153</Words>
  <Application>Microsoft Macintosh PowerPoint</Application>
  <PresentationFormat>Custom</PresentationFormat>
  <Paragraphs>151</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Fira Sans</vt:lpstr>
      <vt:lpstr>Inconsolata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Александр Михайлов</cp:lastModifiedBy>
  <cp:revision>8</cp:revision>
  <dcterms:created xsi:type="dcterms:W3CDTF">2025-06-04T08:33:46Z</dcterms:created>
  <dcterms:modified xsi:type="dcterms:W3CDTF">2025-06-05T13:52:40Z</dcterms:modified>
</cp:coreProperties>
</file>